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715" r:id="rId2"/>
    <p:sldMasterId id="2147483729" r:id="rId3"/>
  </p:sldMasterIdLst>
  <p:notesMasterIdLst>
    <p:notesMasterId r:id="rId25"/>
  </p:notesMasterIdLst>
  <p:handoutMasterIdLst>
    <p:handoutMasterId r:id="rId26"/>
  </p:handoutMasterIdLst>
  <p:sldIdLst>
    <p:sldId id="657" r:id="rId4"/>
    <p:sldId id="658" r:id="rId5"/>
    <p:sldId id="663" r:id="rId6"/>
    <p:sldId id="590" r:id="rId7"/>
    <p:sldId id="662" r:id="rId8"/>
    <p:sldId id="673" r:id="rId9"/>
    <p:sldId id="661" r:id="rId10"/>
    <p:sldId id="660" r:id="rId11"/>
    <p:sldId id="659" r:id="rId12"/>
    <p:sldId id="665" r:id="rId13"/>
    <p:sldId id="672" r:id="rId14"/>
    <p:sldId id="670" r:id="rId15"/>
    <p:sldId id="671" r:id="rId16"/>
    <p:sldId id="669" r:id="rId17"/>
    <p:sldId id="668" r:id="rId18"/>
    <p:sldId id="683" r:id="rId19"/>
    <p:sldId id="684" r:id="rId20"/>
    <p:sldId id="682" r:id="rId21"/>
    <p:sldId id="675" r:id="rId22"/>
    <p:sldId id="664" r:id="rId23"/>
    <p:sldId id="674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1"/>
    <a:srgbClr val="6600CC"/>
    <a:srgbClr val="65CCFF"/>
    <a:srgbClr val="AF3E3C"/>
    <a:srgbClr val="FFC000"/>
    <a:srgbClr val="FF8F20"/>
    <a:srgbClr val="C0504D"/>
    <a:srgbClr val="5D417E"/>
    <a:srgbClr val="8064A2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 autoAdjust="0"/>
    <p:restoredTop sz="90940" autoAdjust="0"/>
  </p:normalViewPr>
  <p:slideViewPr>
    <p:cSldViewPr>
      <p:cViewPr varScale="1">
        <p:scale>
          <a:sx n="92" d="100"/>
          <a:sy n="92" d="100"/>
        </p:scale>
        <p:origin x="3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84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8888A-A653-4E94-B822-055D3E91BC7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CF1639A8-9CE1-4FD5-A0CA-FB6D5801A1B8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altLang="es-ES" dirty="0" smtClean="0">
              <a:solidFill>
                <a:schemeClr val="tx1"/>
              </a:solidFill>
            </a:rPr>
            <a:t>Dirigir, coordinar y supervisar el trabajo desarrollado en los Proyectos de Grado.</a:t>
          </a:r>
          <a:endParaRPr lang="es-CO" dirty="0">
            <a:solidFill>
              <a:schemeClr val="tx1"/>
            </a:solidFill>
          </a:endParaRPr>
        </a:p>
      </dgm:t>
    </dgm:pt>
    <dgm:pt modelId="{181D8AA5-44DF-4319-BE29-D1D47D9D0485}" type="parTrans" cxnId="{9D4C302D-81EF-4CE3-B496-8D2685D2594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117EE72-F399-4048-9797-DFE835F05BF0}" type="sibTrans" cxnId="{9D4C302D-81EF-4CE3-B496-8D2685D2594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070B296-6355-4826-9359-539CFDEB27ED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CO" altLang="es-ES" dirty="0" smtClean="0">
              <a:solidFill>
                <a:schemeClr val="tx1"/>
              </a:solidFill>
            </a:rPr>
            <a:t>Ejecutar las actividades de asesoría en la elaboración del anteproyecto, la ejecución del proyecto y elaboración del informe final.</a:t>
          </a:r>
          <a:endParaRPr lang="es-CO" altLang="es-ES" b="1" dirty="0" smtClean="0">
            <a:solidFill>
              <a:schemeClr val="tx1"/>
            </a:solidFill>
          </a:endParaRPr>
        </a:p>
      </dgm:t>
    </dgm:pt>
    <dgm:pt modelId="{785F7134-0AF5-4A75-9577-3C3FF0610F28}" type="parTrans" cxnId="{90C829A5-2DBD-45B7-B0BD-72FFA902EFC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A73C968-0F20-4BB8-9191-1BBA6EE7B7BE}" type="sibTrans" cxnId="{90C829A5-2DBD-45B7-B0BD-72FFA902EFC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7A7429A-C36F-40E8-B256-BA8AAE0AD7D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altLang="es-ES" dirty="0" smtClean="0">
              <a:solidFill>
                <a:schemeClr val="tx1"/>
              </a:solidFill>
            </a:rPr>
            <a:t>Velar por el respeto de los principios éticos en los procedimientos investigativos utilizados y por el cumplimiento del presente reglamento.</a:t>
          </a:r>
          <a:endParaRPr lang="es-CO" altLang="es-ES" b="1" dirty="0" smtClean="0">
            <a:solidFill>
              <a:schemeClr val="tx1"/>
            </a:solidFill>
          </a:endParaRPr>
        </a:p>
      </dgm:t>
    </dgm:pt>
    <dgm:pt modelId="{99AF7C56-910D-444A-ACE9-D6D61155A98E}" type="parTrans" cxnId="{7CC7141F-5807-42BA-9B43-5CC432B3BFA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C0FDFD3-D6FA-4301-BBFF-7062504A7BF0}" type="sibTrans" cxnId="{7CC7141F-5807-42BA-9B43-5CC432B3BFA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2FFFB85-4D53-460C-A0FD-5D6D763A0F7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CO" altLang="es-ES" dirty="0" smtClean="0">
              <a:solidFill>
                <a:schemeClr val="tx1"/>
              </a:solidFill>
            </a:rPr>
            <a:t>Certificar la autenticidad de los datos reportados y aprobar los contenidos incluidos en los informes.</a:t>
          </a:r>
          <a:endParaRPr lang="es-CO" altLang="es-ES" b="1" dirty="0" smtClean="0">
            <a:solidFill>
              <a:schemeClr val="tx1"/>
            </a:solidFill>
          </a:endParaRPr>
        </a:p>
      </dgm:t>
    </dgm:pt>
    <dgm:pt modelId="{C9E4A2B0-D5FA-45D0-AFBC-7F4D5B40083F}" type="parTrans" cxnId="{1CEFFEA5-C372-453F-893E-9B1A678E7FB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895F866-58F9-430B-B985-2421B5ADB69D}" type="sibTrans" cxnId="{1CEFFEA5-C372-453F-893E-9B1A678E7FB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949E1F5-6142-4CB3-A634-273D65D938C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altLang="es-ES" dirty="0" smtClean="0">
              <a:solidFill>
                <a:schemeClr val="tx1"/>
              </a:solidFill>
            </a:rPr>
            <a:t>Autorizar con su firma la entrega del tema, anteproyecto y del informe final.</a:t>
          </a:r>
          <a:endParaRPr lang="es-CO" altLang="es-ES" b="1" dirty="0" smtClean="0">
            <a:solidFill>
              <a:schemeClr val="tx1"/>
            </a:solidFill>
          </a:endParaRPr>
        </a:p>
      </dgm:t>
    </dgm:pt>
    <dgm:pt modelId="{DF51260D-C2D0-41E1-9D74-6604AA9212C0}" type="parTrans" cxnId="{CD60DB14-221C-4856-851D-0B171B69F7D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AEAEABE-E5FE-42DB-A242-615AFBA9F5CA}" type="sibTrans" cxnId="{CD60DB14-221C-4856-851D-0B171B69F7D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F3C676D3-AB02-4A67-951E-9B21C3F65B8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CO" altLang="es-ES" dirty="0" smtClean="0">
              <a:solidFill>
                <a:schemeClr val="tx1"/>
              </a:solidFill>
            </a:rPr>
            <a:t>Verificar que los estudiantes dirigidos hagan las correcciones indicadas al anteproyecto y al informe final de acuerdo con el concepto de los Calificadores</a:t>
          </a:r>
          <a:endParaRPr lang="es-CO" altLang="es-ES" b="1" dirty="0" smtClean="0">
            <a:solidFill>
              <a:schemeClr val="tx1"/>
            </a:solidFill>
          </a:endParaRPr>
        </a:p>
      </dgm:t>
    </dgm:pt>
    <dgm:pt modelId="{C9371B77-447D-4F9A-A9C8-E34D8B7E7480}" type="parTrans" cxnId="{3FC63B83-B315-49C1-9CDB-21B9495A275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8F4890B-784E-48A1-B445-AEDAA548D697}" type="sibTrans" cxnId="{3FC63B83-B315-49C1-9CDB-21B9495A275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2A4549F-33B8-4CDE-92E2-93D60439B1B6}" type="pres">
      <dgm:prSet presAssocID="{FA68888A-A653-4E94-B822-055D3E91B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7A2DC61-EB9A-47F8-B62F-4F0485851A04}" type="pres">
      <dgm:prSet presAssocID="{CF1639A8-9CE1-4FD5-A0CA-FB6D5801A1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C13151-A65B-479A-96B9-1B351685572C}" type="pres">
      <dgm:prSet presAssocID="{E117EE72-F399-4048-9797-DFE835F05BF0}" presName="sibTrans" presStyleCnt="0"/>
      <dgm:spPr/>
    </dgm:pt>
    <dgm:pt modelId="{37C792F0-72B6-46CB-A2D9-315A83FA3408}" type="pres">
      <dgm:prSet presAssocID="{6070B296-6355-4826-9359-539CFDEB27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970D49-6F93-4CBA-89A2-C8106D21EE66}" type="pres">
      <dgm:prSet presAssocID="{6A73C968-0F20-4BB8-9191-1BBA6EE7B7BE}" presName="sibTrans" presStyleCnt="0"/>
      <dgm:spPr/>
    </dgm:pt>
    <dgm:pt modelId="{F29DC091-6C35-45F0-8F46-32DD231C05F3}" type="pres">
      <dgm:prSet presAssocID="{27A7429A-C36F-40E8-B256-BA8AAE0AD7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D0E5FE-8099-43D4-B4BA-9B164EC09C70}" type="pres">
      <dgm:prSet presAssocID="{9C0FDFD3-D6FA-4301-BBFF-7062504A7BF0}" presName="sibTrans" presStyleCnt="0"/>
      <dgm:spPr/>
    </dgm:pt>
    <dgm:pt modelId="{7CA01FFD-F4C0-426A-8F51-08E12290A162}" type="pres">
      <dgm:prSet presAssocID="{D2FFFB85-4D53-460C-A0FD-5D6D763A0F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559BE7-80C0-4C62-8EEE-32B411228306}" type="pres">
      <dgm:prSet presAssocID="{2895F866-58F9-430B-B985-2421B5ADB69D}" presName="sibTrans" presStyleCnt="0"/>
      <dgm:spPr/>
    </dgm:pt>
    <dgm:pt modelId="{AA5132AA-61A3-4566-A27E-732426D26EE3}" type="pres">
      <dgm:prSet presAssocID="{E949E1F5-6142-4CB3-A634-273D65D938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E62FA9-813B-4487-B352-5BC2D02FC6A8}" type="pres">
      <dgm:prSet presAssocID="{4AEAEABE-E5FE-42DB-A242-615AFBA9F5CA}" presName="sibTrans" presStyleCnt="0"/>
      <dgm:spPr/>
    </dgm:pt>
    <dgm:pt modelId="{261B006C-CC61-4314-B605-D97B6B539839}" type="pres">
      <dgm:prSet presAssocID="{F3C676D3-AB02-4A67-951E-9B21C3F65B8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FC63B83-B315-49C1-9CDB-21B9495A2751}" srcId="{FA68888A-A653-4E94-B822-055D3E91BC79}" destId="{F3C676D3-AB02-4A67-951E-9B21C3F65B8E}" srcOrd="5" destOrd="0" parTransId="{C9371B77-447D-4F9A-A9C8-E34D8B7E7480}" sibTransId="{E8F4890B-784E-48A1-B445-AEDAA548D697}"/>
    <dgm:cxn modelId="{1CEFFEA5-C372-453F-893E-9B1A678E7FBD}" srcId="{FA68888A-A653-4E94-B822-055D3E91BC79}" destId="{D2FFFB85-4D53-460C-A0FD-5D6D763A0F7A}" srcOrd="3" destOrd="0" parTransId="{C9E4A2B0-D5FA-45D0-AFBC-7F4D5B40083F}" sibTransId="{2895F866-58F9-430B-B985-2421B5ADB69D}"/>
    <dgm:cxn modelId="{CD60DB14-221C-4856-851D-0B171B69F7D3}" srcId="{FA68888A-A653-4E94-B822-055D3E91BC79}" destId="{E949E1F5-6142-4CB3-A634-273D65D938C9}" srcOrd="4" destOrd="0" parTransId="{DF51260D-C2D0-41E1-9D74-6604AA9212C0}" sibTransId="{4AEAEABE-E5FE-42DB-A242-615AFBA9F5CA}"/>
    <dgm:cxn modelId="{6BD821C3-FCDE-4FAE-84EB-EF14CE47BC3C}" type="presOf" srcId="{FA68888A-A653-4E94-B822-055D3E91BC79}" destId="{52A4549F-33B8-4CDE-92E2-93D60439B1B6}" srcOrd="0" destOrd="0" presId="urn:microsoft.com/office/officeart/2005/8/layout/default"/>
    <dgm:cxn modelId="{544D2842-7C27-4E1A-8274-2139DC02F9D9}" type="presOf" srcId="{27A7429A-C36F-40E8-B256-BA8AAE0AD7D2}" destId="{F29DC091-6C35-45F0-8F46-32DD231C05F3}" srcOrd="0" destOrd="0" presId="urn:microsoft.com/office/officeart/2005/8/layout/default"/>
    <dgm:cxn modelId="{7CC7141F-5807-42BA-9B43-5CC432B3BFA0}" srcId="{FA68888A-A653-4E94-B822-055D3E91BC79}" destId="{27A7429A-C36F-40E8-B256-BA8AAE0AD7D2}" srcOrd="2" destOrd="0" parTransId="{99AF7C56-910D-444A-ACE9-D6D61155A98E}" sibTransId="{9C0FDFD3-D6FA-4301-BBFF-7062504A7BF0}"/>
    <dgm:cxn modelId="{194E587C-0C88-4365-BB40-759CAD0E963D}" type="presOf" srcId="{6070B296-6355-4826-9359-539CFDEB27ED}" destId="{37C792F0-72B6-46CB-A2D9-315A83FA3408}" srcOrd="0" destOrd="0" presId="urn:microsoft.com/office/officeart/2005/8/layout/default"/>
    <dgm:cxn modelId="{F48107E0-63C8-4FE7-8524-72FD9EF11B96}" type="presOf" srcId="{D2FFFB85-4D53-460C-A0FD-5D6D763A0F7A}" destId="{7CA01FFD-F4C0-426A-8F51-08E12290A162}" srcOrd="0" destOrd="0" presId="urn:microsoft.com/office/officeart/2005/8/layout/default"/>
    <dgm:cxn modelId="{9D4C302D-81EF-4CE3-B496-8D2685D25948}" srcId="{FA68888A-A653-4E94-B822-055D3E91BC79}" destId="{CF1639A8-9CE1-4FD5-A0CA-FB6D5801A1B8}" srcOrd="0" destOrd="0" parTransId="{181D8AA5-44DF-4319-BE29-D1D47D9D0485}" sibTransId="{E117EE72-F399-4048-9797-DFE835F05BF0}"/>
    <dgm:cxn modelId="{E0CD550C-2A5A-402A-82A6-847A5222B273}" type="presOf" srcId="{E949E1F5-6142-4CB3-A634-273D65D938C9}" destId="{AA5132AA-61A3-4566-A27E-732426D26EE3}" srcOrd="0" destOrd="0" presId="urn:microsoft.com/office/officeart/2005/8/layout/default"/>
    <dgm:cxn modelId="{90C829A5-2DBD-45B7-B0BD-72FFA902EFC3}" srcId="{FA68888A-A653-4E94-B822-055D3E91BC79}" destId="{6070B296-6355-4826-9359-539CFDEB27ED}" srcOrd="1" destOrd="0" parTransId="{785F7134-0AF5-4A75-9577-3C3FF0610F28}" sibTransId="{6A73C968-0F20-4BB8-9191-1BBA6EE7B7BE}"/>
    <dgm:cxn modelId="{68D0D140-8DF9-407C-8FDC-6F76FE48A36E}" type="presOf" srcId="{F3C676D3-AB02-4A67-951E-9B21C3F65B8E}" destId="{261B006C-CC61-4314-B605-D97B6B539839}" srcOrd="0" destOrd="0" presId="urn:microsoft.com/office/officeart/2005/8/layout/default"/>
    <dgm:cxn modelId="{AAB36D55-E968-4BCC-8771-15D72E676DBF}" type="presOf" srcId="{CF1639A8-9CE1-4FD5-A0CA-FB6D5801A1B8}" destId="{17A2DC61-EB9A-47F8-B62F-4F0485851A04}" srcOrd="0" destOrd="0" presId="urn:microsoft.com/office/officeart/2005/8/layout/default"/>
    <dgm:cxn modelId="{5C785516-D7C6-4AE1-B4E5-BDC3D71AB565}" type="presParOf" srcId="{52A4549F-33B8-4CDE-92E2-93D60439B1B6}" destId="{17A2DC61-EB9A-47F8-B62F-4F0485851A04}" srcOrd="0" destOrd="0" presId="urn:microsoft.com/office/officeart/2005/8/layout/default"/>
    <dgm:cxn modelId="{F687A6F2-8597-4588-A49D-20FA1C7F0BD7}" type="presParOf" srcId="{52A4549F-33B8-4CDE-92E2-93D60439B1B6}" destId="{ABC13151-A65B-479A-96B9-1B351685572C}" srcOrd="1" destOrd="0" presId="urn:microsoft.com/office/officeart/2005/8/layout/default"/>
    <dgm:cxn modelId="{F91E0F93-6BA2-4BE6-8EDE-E08FAF88FFF3}" type="presParOf" srcId="{52A4549F-33B8-4CDE-92E2-93D60439B1B6}" destId="{37C792F0-72B6-46CB-A2D9-315A83FA3408}" srcOrd="2" destOrd="0" presId="urn:microsoft.com/office/officeart/2005/8/layout/default"/>
    <dgm:cxn modelId="{A7C2FCA2-8358-4728-AF9F-BD2260147E1B}" type="presParOf" srcId="{52A4549F-33B8-4CDE-92E2-93D60439B1B6}" destId="{B5970D49-6F93-4CBA-89A2-C8106D21EE66}" srcOrd="3" destOrd="0" presId="urn:microsoft.com/office/officeart/2005/8/layout/default"/>
    <dgm:cxn modelId="{89CB8C4E-CE05-4DED-A21F-40AA6957812C}" type="presParOf" srcId="{52A4549F-33B8-4CDE-92E2-93D60439B1B6}" destId="{F29DC091-6C35-45F0-8F46-32DD231C05F3}" srcOrd="4" destOrd="0" presId="urn:microsoft.com/office/officeart/2005/8/layout/default"/>
    <dgm:cxn modelId="{75569849-70FD-45A0-8EE3-C3BE9FE5567A}" type="presParOf" srcId="{52A4549F-33B8-4CDE-92E2-93D60439B1B6}" destId="{81D0E5FE-8099-43D4-B4BA-9B164EC09C70}" srcOrd="5" destOrd="0" presId="urn:microsoft.com/office/officeart/2005/8/layout/default"/>
    <dgm:cxn modelId="{2051AFA2-24FD-4EC6-A6EC-B521C336B001}" type="presParOf" srcId="{52A4549F-33B8-4CDE-92E2-93D60439B1B6}" destId="{7CA01FFD-F4C0-426A-8F51-08E12290A162}" srcOrd="6" destOrd="0" presId="urn:microsoft.com/office/officeart/2005/8/layout/default"/>
    <dgm:cxn modelId="{9EAB66EC-B1CE-4B69-BA7B-B1279EAEE65E}" type="presParOf" srcId="{52A4549F-33B8-4CDE-92E2-93D60439B1B6}" destId="{7E559BE7-80C0-4C62-8EEE-32B411228306}" srcOrd="7" destOrd="0" presId="urn:microsoft.com/office/officeart/2005/8/layout/default"/>
    <dgm:cxn modelId="{DFBA2BA7-F2F4-407A-8E70-C6F9CA273519}" type="presParOf" srcId="{52A4549F-33B8-4CDE-92E2-93D60439B1B6}" destId="{AA5132AA-61A3-4566-A27E-732426D26EE3}" srcOrd="8" destOrd="0" presId="urn:microsoft.com/office/officeart/2005/8/layout/default"/>
    <dgm:cxn modelId="{8669B99C-381E-4BEF-9C74-79E3038422BE}" type="presParOf" srcId="{52A4549F-33B8-4CDE-92E2-93D60439B1B6}" destId="{2EE62FA9-813B-4487-B352-5BC2D02FC6A8}" srcOrd="9" destOrd="0" presId="urn:microsoft.com/office/officeart/2005/8/layout/default"/>
    <dgm:cxn modelId="{292EB9D5-C5A9-4020-A60F-410ED391F1F8}" type="presParOf" srcId="{52A4549F-33B8-4CDE-92E2-93D60439B1B6}" destId="{261B006C-CC61-4314-B605-D97B6B5398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2DC61-EB9A-47F8-B62F-4F0485851A04}">
      <dsp:nvSpPr>
        <dsp:cNvPr id="0" name=""/>
        <dsp:cNvSpPr/>
      </dsp:nvSpPr>
      <dsp:spPr>
        <a:xfrm>
          <a:off x="0" y="922409"/>
          <a:ext cx="3540125" cy="21240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2200" kern="1200" dirty="0" smtClean="0">
              <a:solidFill>
                <a:schemeClr val="tx1"/>
              </a:solidFill>
            </a:rPr>
            <a:t>Dirigir, coordinar y supervisar el trabajo desarrollado en los Proyectos de Grado.</a:t>
          </a:r>
          <a:endParaRPr lang="es-CO" sz="2200" kern="1200" dirty="0">
            <a:solidFill>
              <a:schemeClr val="tx1"/>
            </a:solidFill>
          </a:endParaRPr>
        </a:p>
      </dsp:txBody>
      <dsp:txXfrm>
        <a:off x="0" y="922409"/>
        <a:ext cx="3540125" cy="2124074"/>
      </dsp:txXfrm>
    </dsp:sp>
    <dsp:sp modelId="{37C792F0-72B6-46CB-A2D9-315A83FA3408}">
      <dsp:nvSpPr>
        <dsp:cNvPr id="0" name=""/>
        <dsp:cNvSpPr/>
      </dsp:nvSpPr>
      <dsp:spPr>
        <a:xfrm>
          <a:off x="3894137" y="922409"/>
          <a:ext cx="3540125" cy="21240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2200" kern="1200" dirty="0" smtClean="0">
              <a:solidFill>
                <a:schemeClr val="tx1"/>
              </a:solidFill>
            </a:rPr>
            <a:t>Ejecutar las actividades de asesoría en la elaboración del anteproyecto, la ejecución del proyecto y elaboración del informe final.</a:t>
          </a:r>
          <a:endParaRPr lang="es-CO" altLang="es-ES" sz="2200" b="1" kern="1200" dirty="0" smtClean="0">
            <a:solidFill>
              <a:schemeClr val="tx1"/>
            </a:solidFill>
          </a:endParaRPr>
        </a:p>
      </dsp:txBody>
      <dsp:txXfrm>
        <a:off x="3894137" y="922409"/>
        <a:ext cx="3540125" cy="2124074"/>
      </dsp:txXfrm>
    </dsp:sp>
    <dsp:sp modelId="{F29DC091-6C35-45F0-8F46-32DD231C05F3}">
      <dsp:nvSpPr>
        <dsp:cNvPr id="0" name=""/>
        <dsp:cNvSpPr/>
      </dsp:nvSpPr>
      <dsp:spPr>
        <a:xfrm>
          <a:off x="7788275" y="922409"/>
          <a:ext cx="3540125" cy="21240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2200" kern="1200" dirty="0" smtClean="0">
              <a:solidFill>
                <a:schemeClr val="tx1"/>
              </a:solidFill>
            </a:rPr>
            <a:t>Velar por el respeto de los principios éticos en los procedimientos investigativos utilizados y por el cumplimiento del presente reglamento.</a:t>
          </a:r>
          <a:endParaRPr lang="es-CO" altLang="es-ES" sz="2200" b="1" kern="1200" dirty="0" smtClean="0">
            <a:solidFill>
              <a:schemeClr val="tx1"/>
            </a:solidFill>
          </a:endParaRPr>
        </a:p>
      </dsp:txBody>
      <dsp:txXfrm>
        <a:off x="7788275" y="922409"/>
        <a:ext cx="3540125" cy="2124074"/>
      </dsp:txXfrm>
    </dsp:sp>
    <dsp:sp modelId="{7CA01FFD-F4C0-426A-8F51-08E12290A162}">
      <dsp:nvSpPr>
        <dsp:cNvPr id="0" name=""/>
        <dsp:cNvSpPr/>
      </dsp:nvSpPr>
      <dsp:spPr>
        <a:xfrm>
          <a:off x="0" y="3400497"/>
          <a:ext cx="3540125" cy="21240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2200" kern="1200" dirty="0" smtClean="0">
              <a:solidFill>
                <a:schemeClr val="tx1"/>
              </a:solidFill>
            </a:rPr>
            <a:t>Certificar la autenticidad de los datos reportados y aprobar los contenidos incluidos en los informes.</a:t>
          </a:r>
          <a:endParaRPr lang="es-CO" altLang="es-ES" sz="2200" b="1" kern="1200" dirty="0" smtClean="0">
            <a:solidFill>
              <a:schemeClr val="tx1"/>
            </a:solidFill>
          </a:endParaRPr>
        </a:p>
      </dsp:txBody>
      <dsp:txXfrm>
        <a:off x="0" y="3400497"/>
        <a:ext cx="3540125" cy="2124074"/>
      </dsp:txXfrm>
    </dsp:sp>
    <dsp:sp modelId="{AA5132AA-61A3-4566-A27E-732426D26EE3}">
      <dsp:nvSpPr>
        <dsp:cNvPr id="0" name=""/>
        <dsp:cNvSpPr/>
      </dsp:nvSpPr>
      <dsp:spPr>
        <a:xfrm>
          <a:off x="3894137" y="3400497"/>
          <a:ext cx="3540125" cy="21240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2200" kern="1200" dirty="0" smtClean="0">
              <a:solidFill>
                <a:schemeClr val="tx1"/>
              </a:solidFill>
            </a:rPr>
            <a:t>Autorizar con su firma la entrega del tema, anteproyecto y del informe final.</a:t>
          </a:r>
          <a:endParaRPr lang="es-CO" altLang="es-ES" sz="2200" b="1" kern="1200" dirty="0" smtClean="0">
            <a:solidFill>
              <a:schemeClr val="tx1"/>
            </a:solidFill>
          </a:endParaRPr>
        </a:p>
      </dsp:txBody>
      <dsp:txXfrm>
        <a:off x="3894137" y="3400497"/>
        <a:ext cx="3540125" cy="2124074"/>
      </dsp:txXfrm>
    </dsp:sp>
    <dsp:sp modelId="{261B006C-CC61-4314-B605-D97B6B539839}">
      <dsp:nvSpPr>
        <dsp:cNvPr id="0" name=""/>
        <dsp:cNvSpPr/>
      </dsp:nvSpPr>
      <dsp:spPr>
        <a:xfrm>
          <a:off x="7788275" y="3400497"/>
          <a:ext cx="3540125" cy="21240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2200" kern="1200" dirty="0" smtClean="0">
              <a:solidFill>
                <a:schemeClr val="tx1"/>
              </a:solidFill>
            </a:rPr>
            <a:t>Verificar que los estudiantes dirigidos hagan las correcciones indicadas al anteproyecto y al informe final de acuerdo con el concepto de los Calificadores</a:t>
          </a:r>
          <a:endParaRPr lang="es-CO" altLang="es-ES" sz="2200" b="1" kern="1200" dirty="0" smtClean="0">
            <a:solidFill>
              <a:schemeClr val="tx1"/>
            </a:solidFill>
          </a:endParaRPr>
        </a:p>
      </dsp:txBody>
      <dsp:txXfrm>
        <a:off x="7788275" y="3400497"/>
        <a:ext cx="3540125" cy="2124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A25C-5FCA-4DD2-B0CA-24F8F355F9F0}" type="datetimeFigureOut">
              <a:rPr lang="es-CO" smtClean="0"/>
              <a:pPr/>
              <a:t>12/03/2018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4B97-A28B-4526-A46D-920A21B88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65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5886-02BA-49C2-BAD0-4D30E042689A}" type="datetimeFigureOut">
              <a:rPr lang="es-CO" smtClean="0"/>
              <a:pPr/>
              <a:t>12/03/2018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FA2F-7B2B-46D8-9C9F-09CAEF654D1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6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4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43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51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CEF337-486A-4994-8CB8-5168EDE864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FB0A84-00B7-410E-8CDB-F1022C64D8A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10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70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33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65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05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94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48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9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301644"/>
            <a:ext cx="1137726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2355" y="6569248"/>
            <a:ext cx="1137245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RENOVACIÓN DEL REGISTRO CALIFICADO DEL PROGRAMA DE INGENIERÍA ELECTRÓNICA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3480" y="65592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C13E24-17C6-427A-B4FE-9C80C271022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95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748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6000"/>
            </a:lvl1pPr>
            <a:lvl2pPr lvl="1" algn="ctr" rtl="0">
              <a:spcBef>
                <a:spcPts val="0"/>
              </a:spcBef>
              <a:buSzPct val="100000"/>
              <a:defRPr sz="16000"/>
            </a:lvl2pPr>
            <a:lvl3pPr lvl="2" algn="ctr" rtl="0">
              <a:spcBef>
                <a:spcPts val="0"/>
              </a:spcBef>
              <a:buSzPct val="100000"/>
              <a:defRPr sz="16000"/>
            </a:lvl3pPr>
            <a:lvl4pPr lvl="3" algn="ctr" rtl="0">
              <a:spcBef>
                <a:spcPts val="0"/>
              </a:spcBef>
              <a:buSzPct val="100000"/>
              <a:defRPr sz="16000"/>
            </a:lvl4pPr>
            <a:lvl5pPr lvl="4" algn="ctr" rtl="0">
              <a:spcBef>
                <a:spcPts val="0"/>
              </a:spcBef>
              <a:buSzPct val="100000"/>
              <a:defRPr sz="16000"/>
            </a:lvl5pPr>
            <a:lvl6pPr lvl="5" algn="ctr" rtl="0">
              <a:spcBef>
                <a:spcPts val="0"/>
              </a:spcBef>
              <a:buSzPct val="100000"/>
              <a:defRPr sz="16000"/>
            </a:lvl6pPr>
            <a:lvl7pPr lvl="6" algn="ctr" rtl="0">
              <a:spcBef>
                <a:spcPts val="0"/>
              </a:spcBef>
              <a:buSzPct val="100000"/>
              <a:defRPr sz="16000"/>
            </a:lvl7pPr>
            <a:lvl8pPr lvl="7" algn="ctr" rtl="0">
              <a:spcBef>
                <a:spcPts val="0"/>
              </a:spcBef>
              <a:buSzPct val="100000"/>
              <a:defRPr sz="16000"/>
            </a:lvl8pPr>
            <a:lvl9pPr lvl="8" algn="ctr" rtl="0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569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41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373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4393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0159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83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66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27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966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814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29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A46DE-0CDC-48B3-82CB-FD5787EA1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81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33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592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25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855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6000"/>
            </a:lvl1pPr>
            <a:lvl2pPr lvl="1" algn="ctr" rtl="0">
              <a:spcBef>
                <a:spcPts val="0"/>
              </a:spcBef>
              <a:buSzPct val="100000"/>
              <a:defRPr sz="16000"/>
            </a:lvl2pPr>
            <a:lvl3pPr lvl="2" algn="ctr" rtl="0">
              <a:spcBef>
                <a:spcPts val="0"/>
              </a:spcBef>
              <a:buSzPct val="100000"/>
              <a:defRPr sz="16000"/>
            </a:lvl3pPr>
            <a:lvl4pPr lvl="3" algn="ctr" rtl="0">
              <a:spcBef>
                <a:spcPts val="0"/>
              </a:spcBef>
              <a:buSzPct val="100000"/>
              <a:defRPr sz="16000"/>
            </a:lvl4pPr>
            <a:lvl5pPr lvl="4" algn="ctr" rtl="0">
              <a:spcBef>
                <a:spcPts val="0"/>
              </a:spcBef>
              <a:buSzPct val="100000"/>
              <a:defRPr sz="16000"/>
            </a:lvl5pPr>
            <a:lvl6pPr lvl="5" algn="ctr" rtl="0">
              <a:spcBef>
                <a:spcPts val="0"/>
              </a:spcBef>
              <a:buSzPct val="100000"/>
              <a:defRPr sz="16000"/>
            </a:lvl6pPr>
            <a:lvl7pPr lvl="6" algn="ctr" rtl="0">
              <a:spcBef>
                <a:spcPts val="0"/>
              </a:spcBef>
              <a:buSzPct val="100000"/>
              <a:defRPr sz="16000"/>
            </a:lvl7pPr>
            <a:lvl8pPr lvl="7" algn="ctr" rtl="0">
              <a:spcBef>
                <a:spcPts val="0"/>
              </a:spcBef>
              <a:buSzPct val="100000"/>
              <a:defRPr sz="16000"/>
            </a:lvl8pPr>
            <a:lvl9pPr lvl="8" algn="ctr" rtl="0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628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5283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716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4393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0159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10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E04A7-2B13-426C-937E-B031411043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6555B-5FB9-4DF6-9E48-F592A918FE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C967F-FE52-48DA-AE72-8C43216CFE1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557257-E553-4494-802E-94348D3A526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6637-4E16-4EBE-A349-D14502D7307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53F4C6-BFDF-4BDF-8959-5602CC8730F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CO" sz="1333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92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CO" sz="1333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853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6672064" y="980727"/>
            <a:ext cx="4896544" cy="3168351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LINA MARGARITA HENAO GÓMEZ</a:t>
            </a:r>
            <a:endParaRPr lang="es-CO" sz="1867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Directora </a:t>
            </a:r>
            <a:r>
              <a:rPr lang="es-CO" sz="18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de Investigaciones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sz="1867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LEYDI VILLAMIZAR MANCILLA</a:t>
            </a:r>
            <a:endParaRPr lang="es-CO" sz="1867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Coordinadora de Investigaciones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sz="1867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KELLY PARDO CORREA</a:t>
            </a:r>
            <a:endParaRPr lang="es-CO" sz="1867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Auxiliar Coordinación Investigaciones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sz="1867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NINI CATALINA MORENO TORRES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Profesional Asistente de Investigaciones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7426037" y="4188316"/>
            <a:ext cx="3291839" cy="104088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6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INDUCCIÓN PROYECTO DE GRADO </a:t>
            </a:r>
            <a:r>
              <a:rPr lang="es-CO" sz="1600" b="1" kern="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 </a:t>
            </a:r>
            <a:endParaRPr lang="es-CO" sz="1600" b="1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600" b="1" kern="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PRIMER </a:t>
            </a:r>
            <a:r>
              <a:rPr lang="es-CO" sz="16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SEMESTRE - </a:t>
            </a:r>
            <a:r>
              <a:rPr lang="es-CO" sz="1600" b="1" kern="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2018</a:t>
            </a:r>
            <a:endParaRPr lang="es-CO" sz="1600" b="1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0" name="Shape 70"/>
          <p:cNvCxnSpPr/>
          <p:nvPr/>
        </p:nvCxnSpPr>
        <p:spPr>
          <a:xfrm rot="10800000">
            <a:off x="7885133" y="4149079"/>
            <a:ext cx="240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3257820" y="5431175"/>
            <a:ext cx="2104000" cy="48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</a:pPr>
            <a:endParaRPr lang="es-CO" sz="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898" y="5363852"/>
            <a:ext cx="3011633" cy="6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074" y="1773383"/>
            <a:ext cx="3653257" cy="2050472"/>
          </a:xfrm>
          <a:prstGeom prst="rect">
            <a:avLst/>
          </a:prstGeom>
        </p:spPr>
      </p:pic>
      <p:sp>
        <p:nvSpPr>
          <p:cNvPr id="11" name="Shape 116"/>
          <p:cNvSpPr txBox="1"/>
          <p:nvPr/>
        </p:nvSpPr>
        <p:spPr>
          <a:xfrm>
            <a:off x="3647728" y="5431175"/>
            <a:ext cx="2359603" cy="510096"/>
          </a:xfrm>
          <a:prstGeom prst="rect">
            <a:avLst/>
          </a:prstGeom>
          <a:noFill/>
          <a:ln>
            <a:noFill/>
          </a:ln>
        </p:spPr>
        <p:txBody>
          <a:bodyPr wrap="square" lIns="162533" tIns="162533" rIns="162533" bIns="162533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</a:pPr>
            <a:r>
              <a:rPr lang="es-CO" sz="1200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DIRECCIÓN DE INVESTIGACIONES</a:t>
            </a:r>
          </a:p>
        </p:txBody>
      </p:sp>
    </p:spTree>
    <p:extLst>
      <p:ext uri="{BB962C8B-B14F-4D97-AF65-F5344CB8AC3E}">
        <p14:creationId xmlns:p14="http://schemas.microsoft.com/office/powerpoint/2010/main" val="3432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708576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CURSO </a:t>
            </a:r>
            <a:r>
              <a:rPr lang="es-CO" sz="3200" b="1" dirty="0" smtClean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ACADÉMICO</a:t>
            </a:r>
            <a:endParaRPr lang="es-CO" sz="3200" b="1" dirty="0">
              <a:solidFill>
                <a:schemeClr val="bg1"/>
              </a:solidFill>
              <a:latin typeface="Raleway" panose="020B0003030101060003" pitchFamily="34" charset="0"/>
              <a:cs typeface="Arial" pitchFamily="34" charset="0"/>
            </a:endParaRPr>
          </a:p>
        </p:txBody>
      </p:sp>
      <p:grpSp>
        <p:nvGrpSpPr>
          <p:cNvPr id="5" name="10 Grupo"/>
          <p:cNvGrpSpPr/>
          <p:nvPr/>
        </p:nvGrpSpPr>
        <p:grpSpPr>
          <a:xfrm>
            <a:off x="6624928" y="1143288"/>
            <a:ext cx="2434102" cy="2283329"/>
            <a:chOff x="8262549" y="1695829"/>
            <a:chExt cx="1822560" cy="1488664"/>
          </a:xfrm>
        </p:grpSpPr>
        <p:sp>
          <p:nvSpPr>
            <p:cNvPr id="7" name="Rectángulo redondeado 6"/>
            <p:cNvSpPr/>
            <p:nvPr/>
          </p:nvSpPr>
          <p:spPr>
            <a:xfrm>
              <a:off x="8262549" y="1744333"/>
              <a:ext cx="1822560" cy="144016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8262549" y="2670290"/>
              <a:ext cx="1822560" cy="46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 smtClean="0">
                  <a:solidFill>
                    <a:schemeClr val="bg1"/>
                  </a:solidFill>
                </a:rPr>
                <a:t>DOCENTE LIDER DEL CURSO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8445162" y="1695829"/>
              <a:ext cx="1361385" cy="1104030"/>
              <a:chOff x="1575992" y="1478068"/>
              <a:chExt cx="1021039" cy="110403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75992" y="1478068"/>
                <a:ext cx="547736" cy="1104030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2915" y="1556792"/>
                <a:ext cx="484116" cy="960425"/>
              </a:xfrm>
              <a:prstGeom prst="rect">
                <a:avLst/>
              </a:prstGeom>
            </p:spPr>
          </p:pic>
        </p:grpSp>
      </p:grpSp>
      <p:sp>
        <p:nvSpPr>
          <p:cNvPr id="14" name="CuadroTexto 13"/>
          <p:cNvSpPr txBox="1"/>
          <p:nvPr/>
        </p:nvSpPr>
        <p:spPr>
          <a:xfrm>
            <a:off x="465090" y="1744334"/>
            <a:ext cx="320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Proyecto de Grado I:</a:t>
            </a:r>
          </a:p>
          <a:p>
            <a:pPr algn="ctr"/>
            <a:r>
              <a:rPr lang="es-CO" sz="2400" dirty="0"/>
              <a:t>Orientación </a:t>
            </a:r>
            <a:r>
              <a:rPr lang="es-CO" sz="2400" dirty="0" smtClean="0"/>
              <a:t>Temática</a:t>
            </a:r>
            <a:endParaRPr lang="es-E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940300" y="3691578"/>
            <a:ext cx="7012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Intensidad horaria semanal según el programa</a:t>
            </a:r>
          </a:p>
          <a:p>
            <a:pPr algn="ctr"/>
            <a:r>
              <a:rPr lang="es-CO" sz="3200" dirty="0" smtClean="0"/>
              <a:t>Asesoría presencial como cualquier asignatura. </a:t>
            </a:r>
            <a:r>
              <a:rPr lang="es-CO" sz="3200" dirty="0" smtClean="0">
                <a:solidFill>
                  <a:schemeClr val="accent1">
                    <a:lumMod val="75000"/>
                  </a:schemeClr>
                </a:solidFill>
              </a:rPr>
              <a:t>Repite curso con 25% de fallas</a:t>
            </a:r>
            <a:r>
              <a:rPr lang="es-CO" sz="3200" dirty="0" smtClean="0"/>
              <a:t>.</a:t>
            </a:r>
            <a:endParaRPr lang="es-ES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5" y="2870526"/>
            <a:ext cx="3162300" cy="210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3 Rectángulo redondeado"/>
          <p:cNvSpPr/>
          <p:nvPr/>
        </p:nvSpPr>
        <p:spPr>
          <a:xfrm>
            <a:off x="228600" y="1549400"/>
            <a:ext cx="3606799" cy="4427099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2 Flecha derecha"/>
          <p:cNvSpPr/>
          <p:nvPr/>
        </p:nvSpPr>
        <p:spPr>
          <a:xfrm>
            <a:off x="4223792" y="3559725"/>
            <a:ext cx="711200" cy="8773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0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38136" y="1148546"/>
            <a:ext cx="9926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Comunicación y acompañamiento</a:t>
            </a:r>
          </a:p>
          <a:p>
            <a:pPr>
              <a:lnSpc>
                <a:spcPct val="200000"/>
              </a:lnSpc>
            </a:pPr>
            <a:r>
              <a:rPr lang="es-CO" sz="3200" dirty="0" smtClean="0"/>
              <a:t>Repositorio de información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Calendario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Elaboración del documento</a:t>
            </a:r>
          </a:p>
          <a:p>
            <a:pPr>
              <a:lnSpc>
                <a:spcPct val="200000"/>
              </a:lnSpc>
            </a:pPr>
            <a:r>
              <a:rPr lang="es-CO" sz="3200" dirty="0">
                <a:solidFill>
                  <a:schemeClr val="bg1">
                    <a:lumMod val="85000"/>
                  </a:schemeClr>
                </a:solidFill>
              </a:rPr>
              <a:t>Recomendaciones</a:t>
            </a:r>
            <a:endParaRPr lang="es-CO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5 Elipse"/>
          <p:cNvSpPr/>
          <p:nvPr/>
        </p:nvSpPr>
        <p:spPr>
          <a:xfrm>
            <a:off x="282102" y="1439104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6 Elipse"/>
          <p:cNvSpPr/>
          <p:nvPr/>
        </p:nvSpPr>
        <p:spPr>
          <a:xfrm>
            <a:off x="288582" y="2418384"/>
            <a:ext cx="749030" cy="622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7 Elipse"/>
          <p:cNvSpPr/>
          <p:nvPr/>
        </p:nvSpPr>
        <p:spPr>
          <a:xfrm>
            <a:off x="288582" y="3397635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8 Elipse"/>
          <p:cNvSpPr/>
          <p:nvPr/>
        </p:nvSpPr>
        <p:spPr>
          <a:xfrm>
            <a:off x="311285" y="4367158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9 Elipse"/>
          <p:cNvSpPr/>
          <p:nvPr/>
        </p:nvSpPr>
        <p:spPr>
          <a:xfrm>
            <a:off x="328173" y="5317226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35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268760"/>
            <a:ext cx="11470838" cy="511256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875988" y="188640"/>
            <a:ext cx="5692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REPOSITORIO DE INFORMACIÓN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340977" y="2617696"/>
            <a:ext cx="1184257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8079889">
            <a:off x="6583780" y="1885680"/>
            <a:ext cx="535022" cy="785148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5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 Grupo"/>
          <p:cNvGrpSpPr/>
          <p:nvPr/>
        </p:nvGrpSpPr>
        <p:grpSpPr>
          <a:xfrm>
            <a:off x="119336" y="843461"/>
            <a:ext cx="5940000" cy="5433279"/>
            <a:chOff x="241300" y="711200"/>
            <a:chExt cx="5740400" cy="541797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4" t="2260" r="26583" b="14963"/>
            <a:stretch/>
          </p:blipFill>
          <p:spPr bwMode="auto">
            <a:xfrm>
              <a:off x="241300" y="711200"/>
              <a:ext cx="5740400" cy="541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ángulo redondeado 7"/>
            <p:cNvSpPr/>
            <p:nvPr/>
          </p:nvSpPr>
          <p:spPr>
            <a:xfrm>
              <a:off x="3822700" y="4822255"/>
              <a:ext cx="2019300" cy="6477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r="27083" b="11185"/>
          <a:stretch/>
        </p:blipFill>
        <p:spPr bwMode="auto">
          <a:xfrm>
            <a:off x="6362700" y="677612"/>
            <a:ext cx="5292000" cy="56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2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38136" y="1148546"/>
            <a:ext cx="10342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Comunicación y acompañamiento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Repositorio de información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/>
              <a:t>Calendario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Elaboración del documento</a:t>
            </a:r>
          </a:p>
          <a:p>
            <a:pPr>
              <a:lnSpc>
                <a:spcPct val="200000"/>
              </a:lnSpc>
            </a:pPr>
            <a:r>
              <a:rPr lang="es-CO" sz="3200" dirty="0">
                <a:solidFill>
                  <a:schemeClr val="bg1">
                    <a:lumMod val="85000"/>
                  </a:schemeClr>
                </a:solidFill>
              </a:rPr>
              <a:t>Recomendaciones</a:t>
            </a:r>
            <a:endParaRPr lang="es-CO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5 Elipse"/>
          <p:cNvSpPr/>
          <p:nvPr/>
        </p:nvSpPr>
        <p:spPr>
          <a:xfrm>
            <a:off x="282102" y="1450121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6 Elipse"/>
          <p:cNvSpPr/>
          <p:nvPr/>
        </p:nvSpPr>
        <p:spPr>
          <a:xfrm>
            <a:off x="288582" y="2429401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7 Elipse"/>
          <p:cNvSpPr/>
          <p:nvPr/>
        </p:nvSpPr>
        <p:spPr>
          <a:xfrm>
            <a:off x="288582" y="3408652"/>
            <a:ext cx="749030" cy="622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8 Elipse"/>
          <p:cNvSpPr/>
          <p:nvPr/>
        </p:nvSpPr>
        <p:spPr>
          <a:xfrm>
            <a:off x="311285" y="4378175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9 Elipse"/>
          <p:cNvSpPr/>
          <p:nvPr/>
        </p:nvSpPr>
        <p:spPr>
          <a:xfrm>
            <a:off x="328173" y="5328243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33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375920" y="-27384"/>
            <a:ext cx="614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b="1" dirty="0" smtClean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PROYECTO DE </a:t>
            </a:r>
            <a:r>
              <a:rPr lang="es-CO" sz="28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GRADO II</a:t>
            </a:r>
            <a:br>
              <a:rPr lang="es-CO" sz="28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- CRONOGRAMA DE ACTIVIDADES - </a:t>
            </a:r>
            <a:endParaRPr lang="es-CO" sz="2800" b="1" dirty="0" smtClean="0">
              <a:solidFill>
                <a:schemeClr val="bg1"/>
              </a:solidFill>
              <a:latin typeface="Raleway" panose="020B0003030101060003" pitchFamily="34" charset="0"/>
              <a:cs typeface="Arial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25532" y="1251391"/>
            <a:ext cx="3673271" cy="2057400"/>
            <a:chOff x="153488" y="961673"/>
            <a:chExt cx="3673271" cy="2057400"/>
          </a:xfrm>
        </p:grpSpPr>
        <p:sp>
          <p:nvSpPr>
            <p:cNvPr id="16" name="Rectángulo redondeado 15"/>
            <p:cNvSpPr/>
            <p:nvPr/>
          </p:nvSpPr>
          <p:spPr>
            <a:xfrm>
              <a:off x="153488" y="961673"/>
              <a:ext cx="3673271" cy="2057400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1 CuadroTexto"/>
            <p:cNvSpPr txBox="1"/>
            <p:nvPr/>
          </p:nvSpPr>
          <p:spPr>
            <a:xfrm>
              <a:off x="1596147" y="1147029"/>
              <a:ext cx="211058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CO" sz="2000" dirty="0"/>
                <a:t>Fecha límite primer </a:t>
              </a:r>
              <a:r>
                <a:rPr lang="es-CO" sz="2000" b="1" dirty="0"/>
                <a:t>reporte de Novedades </a:t>
              </a:r>
              <a:r>
                <a:rPr lang="es-CO" sz="2000" dirty="0"/>
                <a:t>de Proyectos de Grado </a:t>
              </a:r>
              <a:r>
                <a:rPr lang="es-CO" sz="2000" dirty="0" smtClean="0"/>
                <a:t>I</a:t>
              </a:r>
              <a:endParaRPr lang="es-CO" sz="20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146132" y="1251391"/>
            <a:ext cx="3673271" cy="2057400"/>
            <a:chOff x="153488" y="961673"/>
            <a:chExt cx="3673271" cy="2057400"/>
          </a:xfrm>
        </p:grpSpPr>
        <p:sp>
          <p:nvSpPr>
            <p:cNvPr id="23" name="Rectángulo redondeado 22"/>
            <p:cNvSpPr/>
            <p:nvPr/>
          </p:nvSpPr>
          <p:spPr>
            <a:xfrm>
              <a:off x="153488" y="961673"/>
              <a:ext cx="3673271" cy="2057400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1 CuadroTexto"/>
            <p:cNvSpPr txBox="1"/>
            <p:nvPr/>
          </p:nvSpPr>
          <p:spPr>
            <a:xfrm>
              <a:off x="1596147" y="1147029"/>
              <a:ext cx="211058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CO" sz="2000" dirty="0"/>
                <a:t>Fecha límite </a:t>
              </a:r>
              <a:r>
                <a:rPr lang="es-CO" sz="2000" dirty="0" smtClean="0"/>
                <a:t>segundo </a:t>
              </a:r>
              <a:r>
                <a:rPr lang="es-CO" sz="2000" b="1" dirty="0"/>
                <a:t>reporte de Novedades </a:t>
              </a:r>
              <a:r>
                <a:rPr lang="es-CO" sz="2000" dirty="0"/>
                <a:t>de Proyectos de Grado </a:t>
              </a:r>
              <a:r>
                <a:rPr lang="es-CO" sz="2000" dirty="0" smtClean="0"/>
                <a:t>I</a:t>
              </a:r>
              <a:endParaRPr lang="es-CO" sz="20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273702" y="1251391"/>
            <a:ext cx="3673271" cy="2057400"/>
            <a:chOff x="153488" y="961673"/>
            <a:chExt cx="3673271" cy="2057400"/>
          </a:xfrm>
        </p:grpSpPr>
        <p:sp>
          <p:nvSpPr>
            <p:cNvPr id="26" name="Rectángulo redondeado 25"/>
            <p:cNvSpPr/>
            <p:nvPr/>
          </p:nvSpPr>
          <p:spPr>
            <a:xfrm>
              <a:off x="153488" y="961673"/>
              <a:ext cx="3673271" cy="2057400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1 CuadroTexto"/>
            <p:cNvSpPr txBox="1"/>
            <p:nvPr/>
          </p:nvSpPr>
          <p:spPr>
            <a:xfrm>
              <a:off x="295540" y="1022337"/>
              <a:ext cx="3411189" cy="198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CO" sz="2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FEBRERO 06 – MARZO 24</a:t>
              </a:r>
              <a:endParaRPr lang="es-CO" sz="2800" i="1" dirty="0" smtClean="0">
                <a:solidFill>
                  <a:srgbClr val="FF0000"/>
                </a:solidFill>
              </a:endParaRPr>
            </a:p>
            <a:p>
              <a:pPr lvl="0" algn="ctr"/>
              <a:endParaRPr lang="es-CO" sz="700" dirty="0"/>
            </a:p>
            <a:p>
              <a:pPr lvl="0" algn="ctr"/>
              <a:r>
                <a:rPr lang="es-CO" sz="2000" dirty="0" smtClean="0"/>
                <a:t>Periodo </a:t>
              </a:r>
              <a:r>
                <a:rPr lang="es-CO" sz="2000" dirty="0"/>
                <a:t>para cancelación de Cursos Académicos y de Semestre. 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25532" y="3864583"/>
            <a:ext cx="3673271" cy="2057400"/>
            <a:chOff x="153488" y="961673"/>
            <a:chExt cx="3673271" cy="2057400"/>
          </a:xfrm>
        </p:grpSpPr>
        <p:sp>
          <p:nvSpPr>
            <p:cNvPr id="33" name="Rectángulo redondeado 32"/>
            <p:cNvSpPr/>
            <p:nvPr/>
          </p:nvSpPr>
          <p:spPr>
            <a:xfrm>
              <a:off x="153488" y="961673"/>
              <a:ext cx="3673271" cy="2057400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1 CuadroTexto"/>
            <p:cNvSpPr txBox="1"/>
            <p:nvPr/>
          </p:nvSpPr>
          <p:spPr>
            <a:xfrm>
              <a:off x="1596146" y="1044778"/>
              <a:ext cx="217582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CO" sz="2000" dirty="0"/>
                <a:t>Fecha límite para solicitud de modificaciones en general en el Proyecto de Grado.</a:t>
              </a:r>
            </a:p>
          </p:txBody>
        </p:sp>
      </p:grpSp>
      <p:sp>
        <p:nvSpPr>
          <p:cNvPr id="36" name="Rectángulo redondeado 35"/>
          <p:cNvSpPr/>
          <p:nvPr/>
        </p:nvSpPr>
        <p:spPr>
          <a:xfrm>
            <a:off x="4146132" y="3883391"/>
            <a:ext cx="3673271" cy="205740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1 CuadroTexto"/>
          <p:cNvSpPr txBox="1"/>
          <p:nvPr/>
        </p:nvSpPr>
        <p:spPr>
          <a:xfrm>
            <a:off x="5588393" y="3850262"/>
            <a:ext cx="21758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200" dirty="0"/>
              <a:t>Fecha límite para </a:t>
            </a:r>
            <a:r>
              <a:rPr lang="es-CO" sz="2200" dirty="0" smtClean="0"/>
              <a:t>cargar </a:t>
            </a:r>
            <a:r>
              <a:rPr lang="es-CO" sz="2200" b="1" dirty="0" smtClean="0"/>
              <a:t>documento </a:t>
            </a:r>
            <a:r>
              <a:rPr lang="es-CO" sz="2200" b="1" dirty="0"/>
              <a:t>final </a:t>
            </a:r>
            <a:r>
              <a:rPr lang="es-CO" sz="2200" b="1" dirty="0" smtClean="0"/>
              <a:t>PG-1 </a:t>
            </a:r>
            <a:r>
              <a:rPr lang="es-CO" sz="2200" dirty="0" smtClean="0"/>
              <a:t>en Plataforma SII</a:t>
            </a:r>
            <a:endParaRPr lang="es-CO" sz="2200" dirty="0"/>
          </a:p>
        </p:txBody>
      </p:sp>
      <p:pic>
        <p:nvPicPr>
          <p:cNvPr id="1028" name="Picture 4" descr="labor day 1st may caledar vector flat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t="13839" r="30021" b="21821"/>
          <a:stretch/>
        </p:blipFill>
        <p:spPr bwMode="auto">
          <a:xfrm>
            <a:off x="4268115" y="1333594"/>
            <a:ext cx="1528005" cy="16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ril 1 calendar vector flat icon with long shad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03" b="73759" l="32222" r="6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79" t="13767" r="33921" b="27255"/>
          <a:stretch/>
        </p:blipFill>
        <p:spPr bwMode="auto">
          <a:xfrm>
            <a:off x="218861" y="1353393"/>
            <a:ext cx="14460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44"/>
          <p:cNvSpPr/>
          <p:nvPr/>
        </p:nvSpPr>
        <p:spPr>
          <a:xfrm>
            <a:off x="388943" y="1929458"/>
            <a:ext cx="1161805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CO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420495" y="1917486"/>
            <a:ext cx="1087593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CO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april 1 calendar vector flat icon with long shad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03" b="73759" l="32222" r="6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79" t="13767" r="33921" b="27255"/>
          <a:stretch/>
        </p:blipFill>
        <p:spPr bwMode="auto">
          <a:xfrm>
            <a:off x="122114" y="4058627"/>
            <a:ext cx="14460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ángulo 48"/>
          <p:cNvSpPr/>
          <p:nvPr/>
        </p:nvSpPr>
        <p:spPr>
          <a:xfrm>
            <a:off x="338139" y="4418668"/>
            <a:ext cx="1032017" cy="238003"/>
          </a:xfrm>
          <a:prstGeom prst="rect">
            <a:avLst/>
          </a:prstGeom>
          <a:solidFill>
            <a:srgbClr val="E2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 Black" panose="020B0A04020102020204" pitchFamily="34" charset="0"/>
              </a:rPr>
              <a:t>MARCH</a:t>
            </a:r>
            <a:endParaRPr lang="es-CO" sz="1400" dirty="0">
              <a:latin typeface="Arial Black" panose="020B0A040201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292196" y="4634692"/>
            <a:ext cx="1161805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CO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4" descr="labor day 1st may caledar vector flat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t="13839" r="30021" b="21821"/>
          <a:stretch/>
        </p:blipFill>
        <p:spPr bwMode="auto">
          <a:xfrm>
            <a:off x="4256159" y="4117393"/>
            <a:ext cx="1528005" cy="16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/>
          <p:cNvSpPr/>
          <p:nvPr/>
        </p:nvSpPr>
        <p:spPr>
          <a:xfrm>
            <a:off x="4408539" y="4701285"/>
            <a:ext cx="1087593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s-CO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8273702" y="3840851"/>
            <a:ext cx="3673271" cy="2081132"/>
            <a:chOff x="4126030" y="1099092"/>
            <a:chExt cx="3673271" cy="2081132"/>
          </a:xfrm>
        </p:grpSpPr>
        <p:sp>
          <p:nvSpPr>
            <p:cNvPr id="35" name="Rectángulo redondeado 34"/>
            <p:cNvSpPr/>
            <p:nvPr/>
          </p:nvSpPr>
          <p:spPr>
            <a:xfrm>
              <a:off x="4126030" y="1099092"/>
              <a:ext cx="3673271" cy="2057400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1 CuadroTexto"/>
            <p:cNvSpPr txBox="1"/>
            <p:nvPr/>
          </p:nvSpPr>
          <p:spPr>
            <a:xfrm>
              <a:off x="5550868" y="1148899"/>
              <a:ext cx="217582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CO" sz="2100" dirty="0"/>
                <a:t>Fecha límite </a:t>
              </a:r>
              <a:r>
                <a:rPr lang="es-CO" sz="2100" dirty="0" smtClean="0"/>
                <a:t>de </a:t>
              </a:r>
              <a:r>
                <a:rPr lang="es-CO" sz="2100" b="1" dirty="0" smtClean="0"/>
                <a:t>aval por parte del Director </a:t>
              </a:r>
              <a:r>
                <a:rPr lang="es-CO" sz="2100" dirty="0" smtClean="0"/>
                <a:t>al documento </a:t>
              </a:r>
              <a:r>
                <a:rPr lang="es-CO" sz="2100" dirty="0"/>
                <a:t>final </a:t>
              </a:r>
              <a:r>
                <a:rPr lang="es-CO" sz="2100" dirty="0" smtClean="0"/>
                <a:t>PG-1 </a:t>
              </a:r>
              <a:r>
                <a:rPr lang="es-CO" sz="2100" dirty="0" smtClean="0"/>
                <a:t>en Plataforma SII</a:t>
              </a:r>
              <a:endParaRPr lang="es-CO" sz="2100" dirty="0"/>
            </a:p>
          </p:txBody>
        </p:sp>
      </p:grpSp>
      <p:pic>
        <p:nvPicPr>
          <p:cNvPr id="38" name="Picture 4" descr="labor day 1st may caledar vector flat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t="13839" r="30021" b="21821"/>
          <a:stretch/>
        </p:blipFill>
        <p:spPr bwMode="auto">
          <a:xfrm>
            <a:off x="8372309" y="4026516"/>
            <a:ext cx="1528005" cy="16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/>
          <p:cNvSpPr/>
          <p:nvPr/>
        </p:nvSpPr>
        <p:spPr>
          <a:xfrm>
            <a:off x="8524689" y="4606576"/>
            <a:ext cx="1087593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s-CO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38136" y="1148546"/>
            <a:ext cx="10342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Comunicación y acompañamiento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Repositorio de información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Calendario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/>
              <a:t>Elaboración del documento</a:t>
            </a:r>
          </a:p>
          <a:p>
            <a:pPr>
              <a:lnSpc>
                <a:spcPct val="200000"/>
              </a:lnSpc>
            </a:pPr>
            <a:r>
              <a:rPr lang="es-CO" sz="3200" dirty="0">
                <a:solidFill>
                  <a:schemeClr val="bg1">
                    <a:lumMod val="85000"/>
                  </a:schemeClr>
                </a:solidFill>
              </a:rPr>
              <a:t>Recomendaciones</a:t>
            </a:r>
            <a:endParaRPr lang="es-CO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5 Elipse"/>
          <p:cNvSpPr/>
          <p:nvPr/>
        </p:nvSpPr>
        <p:spPr>
          <a:xfrm>
            <a:off x="282102" y="1450121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6 Elipse"/>
          <p:cNvSpPr/>
          <p:nvPr/>
        </p:nvSpPr>
        <p:spPr>
          <a:xfrm>
            <a:off x="288582" y="2429401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7 Elipse"/>
          <p:cNvSpPr/>
          <p:nvPr/>
        </p:nvSpPr>
        <p:spPr>
          <a:xfrm>
            <a:off x="288582" y="3408652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8 Elipse"/>
          <p:cNvSpPr/>
          <p:nvPr/>
        </p:nvSpPr>
        <p:spPr>
          <a:xfrm>
            <a:off x="311285" y="4378175"/>
            <a:ext cx="749030" cy="622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9 Elipse"/>
          <p:cNvSpPr/>
          <p:nvPr/>
        </p:nvSpPr>
        <p:spPr>
          <a:xfrm>
            <a:off x="328173" y="5328243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709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7805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NORMAS </a:t>
            </a:r>
            <a:r>
              <a:rPr lang="es-CO" sz="36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TÉCNICAS</a:t>
            </a:r>
          </a:p>
        </p:txBody>
      </p:sp>
      <p:grpSp>
        <p:nvGrpSpPr>
          <p:cNvPr id="5" name="12 Grupo"/>
          <p:cNvGrpSpPr/>
          <p:nvPr/>
        </p:nvGrpSpPr>
        <p:grpSpPr>
          <a:xfrm>
            <a:off x="317500" y="1113892"/>
            <a:ext cx="11595100" cy="2782302"/>
            <a:chOff x="0" y="770992"/>
            <a:chExt cx="12052300" cy="312790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3" t="5526" r="15352" b="16537"/>
            <a:stretch/>
          </p:blipFill>
          <p:spPr>
            <a:xfrm>
              <a:off x="242961" y="1742158"/>
              <a:ext cx="2208247" cy="1440160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3255816" y="1340768"/>
              <a:ext cx="854248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/>
                <a:t>Norma Técnica Colombiana </a:t>
              </a:r>
              <a:r>
                <a:rPr lang="es-ES" b="1" dirty="0" err="1"/>
                <a:t>NTC</a:t>
              </a:r>
              <a:r>
                <a:rPr lang="es-ES" b="1" dirty="0"/>
                <a:t> 1486</a:t>
              </a:r>
            </a:p>
            <a:p>
              <a:pPr algn="just"/>
              <a:r>
                <a:rPr lang="es-ES" sz="1600" dirty="0"/>
                <a:t>Documentación. Presentación de tesis, trabajos de grado y otros trabajos de investigación</a:t>
              </a: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9340" y="2311442"/>
              <a:ext cx="8718045" cy="1224136"/>
            </a:xfrm>
            <a:prstGeom prst="rect">
              <a:avLst/>
            </a:prstGeom>
          </p:spPr>
        </p:pic>
        <p:sp>
          <p:nvSpPr>
            <p:cNvPr id="12" name="7 Abrir llave"/>
            <p:cNvSpPr/>
            <p:nvPr/>
          </p:nvSpPr>
          <p:spPr>
            <a:xfrm>
              <a:off x="2641600" y="966937"/>
              <a:ext cx="614216" cy="2717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11 Rectángulo redondeado"/>
            <p:cNvSpPr/>
            <p:nvPr/>
          </p:nvSpPr>
          <p:spPr>
            <a:xfrm>
              <a:off x="0" y="770992"/>
              <a:ext cx="12052300" cy="3127908"/>
            </a:xfrm>
            <a:prstGeom prst="roundRect">
              <a:avLst/>
            </a:prstGeom>
            <a:noFill/>
            <a:ln w="31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4" name="20 Grupo"/>
          <p:cNvGrpSpPr/>
          <p:nvPr/>
        </p:nvGrpSpPr>
        <p:grpSpPr>
          <a:xfrm>
            <a:off x="330200" y="4180900"/>
            <a:ext cx="11595100" cy="2209800"/>
            <a:chOff x="330200" y="4307900"/>
            <a:chExt cx="11595100" cy="220980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0512" y="5141043"/>
              <a:ext cx="3233615" cy="702568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27" y="4932643"/>
              <a:ext cx="2196000" cy="1022513"/>
            </a:xfrm>
            <a:prstGeom prst="rect">
              <a:avLst/>
            </a:prstGeom>
          </p:spPr>
        </p:pic>
        <p:sp>
          <p:nvSpPr>
            <p:cNvPr id="17" name="8 Abrir llave"/>
            <p:cNvSpPr/>
            <p:nvPr/>
          </p:nvSpPr>
          <p:spPr>
            <a:xfrm>
              <a:off x="2908300" y="4561900"/>
              <a:ext cx="614216" cy="1764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19 Rectángulo redondeado"/>
            <p:cNvSpPr/>
            <p:nvPr/>
          </p:nvSpPr>
          <p:spPr>
            <a:xfrm>
              <a:off x="330200" y="4307900"/>
              <a:ext cx="11595100" cy="2209800"/>
            </a:xfrm>
            <a:prstGeom prst="roundRect">
              <a:avLst/>
            </a:prstGeom>
            <a:noFill/>
            <a:ln w="31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7838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816080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CAPACITACIÓN</a:t>
            </a:r>
            <a:endParaRPr lang="es-CO" sz="3200" b="1" dirty="0" smtClean="0">
              <a:solidFill>
                <a:schemeClr val="bg1"/>
              </a:solidFill>
              <a:latin typeface="Raleway" panose="020B0003030101060003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87" y="1039349"/>
            <a:ext cx="7994441" cy="48924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" y="5945197"/>
            <a:ext cx="12171784" cy="4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38136" y="1196752"/>
            <a:ext cx="10342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Comunicación y acompañamiento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Repositorio de información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Calendario investigaciones</a:t>
            </a:r>
          </a:p>
          <a:p>
            <a:pPr>
              <a:lnSpc>
                <a:spcPct val="200000"/>
              </a:lnSpc>
            </a:pPr>
            <a:r>
              <a:rPr lang="es-CO" sz="3200" dirty="0" smtClean="0">
                <a:solidFill>
                  <a:schemeClr val="bg1">
                    <a:lumMod val="85000"/>
                  </a:schemeClr>
                </a:solidFill>
              </a:rPr>
              <a:t>Elaboración del documento</a:t>
            </a:r>
          </a:p>
          <a:p>
            <a:pPr>
              <a:lnSpc>
                <a:spcPct val="200000"/>
              </a:lnSpc>
            </a:pPr>
            <a:r>
              <a:rPr lang="es-CO" sz="3200" dirty="0"/>
              <a:t>Recomendaciones</a:t>
            </a:r>
            <a:endParaRPr lang="es-CO" sz="3200" dirty="0"/>
          </a:p>
        </p:txBody>
      </p:sp>
      <p:sp>
        <p:nvSpPr>
          <p:cNvPr id="7" name="5 Elipse"/>
          <p:cNvSpPr/>
          <p:nvPr/>
        </p:nvSpPr>
        <p:spPr>
          <a:xfrm>
            <a:off x="282102" y="1498327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6 Elipse"/>
          <p:cNvSpPr/>
          <p:nvPr/>
        </p:nvSpPr>
        <p:spPr>
          <a:xfrm>
            <a:off x="288582" y="2477607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7 Elipse"/>
          <p:cNvSpPr/>
          <p:nvPr/>
        </p:nvSpPr>
        <p:spPr>
          <a:xfrm>
            <a:off x="288582" y="3456858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8 Elipse"/>
          <p:cNvSpPr/>
          <p:nvPr/>
        </p:nvSpPr>
        <p:spPr>
          <a:xfrm>
            <a:off x="311285" y="4426381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10 Elipse"/>
          <p:cNvSpPr/>
          <p:nvPr/>
        </p:nvSpPr>
        <p:spPr>
          <a:xfrm>
            <a:off x="350196" y="5395904"/>
            <a:ext cx="749030" cy="622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CO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2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833" y="6377634"/>
            <a:ext cx="1237800" cy="253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>
            <a:off x="3142200" y="6297117"/>
            <a:ext cx="0" cy="41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3366697" y="6263117"/>
            <a:ext cx="1694800" cy="48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</a:pPr>
            <a:r>
              <a:rPr lang="es-CO" sz="800" kern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VICERRECTORÍA GENERAL</a:t>
            </a:r>
            <a:endParaRPr lang="es-CO" sz="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5735960" y="1719683"/>
            <a:ext cx="7416824" cy="530971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400" kern="0" dirty="0">
                <a:solidFill>
                  <a:srgbClr val="999999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Comunicación y </a:t>
            </a:r>
            <a:r>
              <a:rPr lang="es-CO" sz="2400" kern="0" dirty="0" smtClean="0">
                <a:solidFill>
                  <a:srgbClr val="999999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acompañamiento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400" kern="0" dirty="0">
                <a:solidFill>
                  <a:srgbClr val="999999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Repositorio de información investigaciones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400" kern="0" dirty="0">
                <a:solidFill>
                  <a:srgbClr val="999999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Calendario investigaciones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400" kern="0" dirty="0">
                <a:solidFill>
                  <a:srgbClr val="999999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Elaboración del documento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400" kern="0" dirty="0">
                <a:solidFill>
                  <a:srgbClr val="999999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Recomendaciones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s-CO" sz="2400" kern="0" dirty="0">
              <a:solidFill>
                <a:srgbClr val="999999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sz="2400" kern="0" dirty="0">
              <a:solidFill>
                <a:srgbClr val="999999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12" y="2496591"/>
            <a:ext cx="1009006" cy="12048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019" y="1719685"/>
            <a:ext cx="1009005" cy="12048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912" y="3216901"/>
            <a:ext cx="1024947" cy="12239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912" y="3923292"/>
            <a:ext cx="1036410" cy="12375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912" y="4715380"/>
            <a:ext cx="1036410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933959"/>
            <a:ext cx="1204306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700" dirty="0" smtClean="0"/>
              <a:t>Estado de la asignación del Director de Proyecto</a:t>
            </a:r>
            <a:endParaRPr lang="es-ES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700" dirty="0" smtClean="0"/>
              <a:t>No existen la figura de Recalificación, todas las evaluaciones ya las involucran.</a:t>
            </a:r>
            <a:endParaRPr lang="es-ES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700" dirty="0" smtClean="0"/>
              <a:t>Solicitudes de modificaciones objetivos Proyecto de Grado</a:t>
            </a:r>
            <a:endParaRPr lang="es-ES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700" dirty="0" smtClean="0"/>
              <a:t>Solicitud de cambio de Director de Proyecto de Grado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17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700" dirty="0" smtClean="0"/>
              <a:t>La </a:t>
            </a:r>
            <a:r>
              <a:rPr lang="es-CO" sz="1700" dirty="0"/>
              <a:t>fecha Límite de entrega del Documento Final no tiene prorroga, sólo está autorizada en recibir este documento el Coordinador de Investigaciones y con la firma del Director del Proyecto.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700" dirty="0"/>
              <a:t>La nota aprobatoria de los cursos académicos proyecto de </a:t>
            </a:r>
            <a:r>
              <a:rPr lang="es-CO" sz="1700"/>
              <a:t>grado </a:t>
            </a:r>
            <a:r>
              <a:rPr lang="es-CO" sz="1700" smtClean="0"/>
              <a:t>I</a:t>
            </a:r>
            <a:r>
              <a:rPr lang="es-CO" sz="1700" dirty="0"/>
              <a:t>, mínima es de 3.5</a:t>
            </a:r>
            <a:r>
              <a:rPr lang="es-CO" sz="17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7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700" dirty="0"/>
              <a:t>Toda comunicación de los estudiantes hacia alguna de las dependencias de Investigaciones, deberá hacerse por escrito y radicada en la Institución. Sin éste trámite no se tendrá en cuenta la solicitud.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700" dirty="0"/>
              <a:t>En el horario designado de asesorías, quedará registrada la no asistencia del estudiante en la ficha de seguimiento de asesorías y contará para el docente como asesoría brindada, dejando constancia en la planilla la asistencia</a:t>
            </a:r>
            <a:r>
              <a:rPr lang="es-CO" sz="17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7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700" dirty="0"/>
              <a:t>Se puede entregar el Documento Final de forma TEMPRANA durante cualquier momento del semestre académico y hasta la fecha límite establecida en el calendario académico.  Una vez aprobado solicitar la sustentación del mismo</a:t>
            </a:r>
            <a:r>
              <a:rPr lang="es-CO" sz="1700" dirty="0" smtClean="0"/>
              <a:t>.</a:t>
            </a:r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20699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1405"/>
            <a:ext cx="12015787" cy="29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87488" y="1296864"/>
            <a:ext cx="10153128" cy="580454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Comunicación y acompañamiento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3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Repositorio de información investigaciones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3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 investigaciones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3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documento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3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5 Elipse"/>
          <p:cNvSpPr/>
          <p:nvPr/>
        </p:nvSpPr>
        <p:spPr>
          <a:xfrm>
            <a:off x="306410" y="1512888"/>
            <a:ext cx="749030" cy="622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6 Elipse"/>
          <p:cNvSpPr/>
          <p:nvPr/>
        </p:nvSpPr>
        <p:spPr>
          <a:xfrm>
            <a:off x="288582" y="2448992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4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7 Elipse"/>
          <p:cNvSpPr/>
          <p:nvPr/>
        </p:nvSpPr>
        <p:spPr>
          <a:xfrm>
            <a:off x="288582" y="3410598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8 Elipse"/>
          <p:cNvSpPr/>
          <p:nvPr/>
        </p:nvSpPr>
        <p:spPr>
          <a:xfrm>
            <a:off x="311285" y="4346702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9 Elipse"/>
          <p:cNvSpPr/>
          <p:nvPr/>
        </p:nvSpPr>
        <p:spPr>
          <a:xfrm>
            <a:off x="328173" y="5329312"/>
            <a:ext cx="749030" cy="622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30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3359696" y="-27384"/>
            <a:ext cx="8189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MODELO DE COMUNICACIÓN SOLICITUDES E INQUIETUDES</a:t>
            </a:r>
            <a:endParaRPr lang="es-CO" sz="3200" b="1" dirty="0" smtClean="0">
              <a:solidFill>
                <a:schemeClr val="bg1"/>
              </a:solidFill>
              <a:latin typeface="Raleway" panose="020B0003030101060003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736" y="1814325"/>
            <a:ext cx="1036893" cy="94217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992528" y="1363410"/>
            <a:ext cx="1861667" cy="955877"/>
            <a:chOff x="2732378" y="1873542"/>
            <a:chExt cx="1155644" cy="71873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2378" y="1873542"/>
              <a:ext cx="544396" cy="71058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9608" y="1878116"/>
              <a:ext cx="578414" cy="714164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068" y="3996450"/>
            <a:ext cx="1008000" cy="1048645"/>
          </a:xfrm>
          <a:prstGeom prst="rect">
            <a:avLst/>
          </a:prstGeom>
        </p:spPr>
      </p:pic>
      <p:sp>
        <p:nvSpPr>
          <p:cNvPr id="13" name="Flecha izquierda y arriba 12"/>
          <p:cNvSpPr/>
          <p:nvPr/>
        </p:nvSpPr>
        <p:spPr>
          <a:xfrm rot="5400000">
            <a:off x="1625956" y="3595139"/>
            <a:ext cx="2196000" cy="1743348"/>
          </a:xfrm>
          <a:prstGeom prst="leftUpArrow">
            <a:avLst>
              <a:gd name="adj1" fmla="val 13465"/>
              <a:gd name="adj2" fmla="val 16709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40033" y="2891225"/>
            <a:ext cx="21528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Académica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35409" y="5636821"/>
            <a:ext cx="22882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Administrativa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3737" y="1449759"/>
            <a:ext cx="1822560" cy="1306742"/>
            <a:chOff x="384637" y="1511941"/>
            <a:chExt cx="1366920" cy="1306742"/>
          </a:xfrm>
        </p:grpSpPr>
        <p:grpSp>
          <p:nvGrpSpPr>
            <p:cNvPr id="17" name="Grupo 16"/>
            <p:cNvGrpSpPr/>
            <p:nvPr/>
          </p:nvGrpSpPr>
          <p:grpSpPr>
            <a:xfrm>
              <a:off x="467544" y="1511941"/>
              <a:ext cx="1070052" cy="699120"/>
              <a:chOff x="2880804" y="2586750"/>
              <a:chExt cx="1070052" cy="699120"/>
            </a:xfrm>
          </p:grpSpPr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0804" y="2586751"/>
                <a:ext cx="492822" cy="699119"/>
              </a:xfrm>
              <a:prstGeom prst="rect">
                <a:avLst/>
              </a:prstGeom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7962" y="2586750"/>
                <a:ext cx="562894" cy="690561"/>
              </a:xfrm>
              <a:prstGeom prst="rect">
                <a:avLst/>
              </a:prstGeom>
            </p:spPr>
          </p:pic>
        </p:grpSp>
        <p:sp>
          <p:nvSpPr>
            <p:cNvPr id="18" name="CuadroTexto 17"/>
            <p:cNvSpPr txBox="1"/>
            <p:nvPr/>
          </p:nvSpPr>
          <p:spPr>
            <a:xfrm>
              <a:off x="384637" y="2295463"/>
              <a:ext cx="1366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/>
                <a:t>Asesores Metodológicos</a:t>
              </a:r>
              <a:endParaRPr lang="es-ES" sz="1400" dirty="0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2539965" y="2227536"/>
            <a:ext cx="182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Directores de Proyecto</a:t>
            </a:r>
            <a:endParaRPr lang="es-ES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902440" y="2305558"/>
            <a:ext cx="215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Líderes Grupos de </a:t>
            </a:r>
          </a:p>
          <a:p>
            <a:pPr algn="ctr"/>
            <a:r>
              <a:rPr lang="es-CO" sz="1200" dirty="0" smtClean="0"/>
              <a:t>Investigación</a:t>
            </a:r>
            <a:endParaRPr lang="es-ES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2722578" y="1187566"/>
            <a:ext cx="1361385" cy="1104030"/>
            <a:chOff x="1575992" y="1478068"/>
            <a:chExt cx="1021039" cy="1104030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5992" y="1478068"/>
              <a:ext cx="547736" cy="110403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12915" y="1556792"/>
              <a:ext cx="484116" cy="960425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3979" y="3049501"/>
            <a:ext cx="1773495" cy="1075153"/>
          </a:xfrm>
          <a:prstGeom prst="rect">
            <a:avLst/>
          </a:prstGeom>
        </p:spPr>
      </p:pic>
      <p:pic>
        <p:nvPicPr>
          <p:cNvPr id="27" name="Picture 6" descr="http://www.gimnasiocervantes.com/images/comite_academico_icon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923" y="3181959"/>
            <a:ext cx="1927349" cy="11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3461183" y="5060757"/>
            <a:ext cx="23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Dirección y Coordinación de Investigaciones</a:t>
            </a:r>
            <a:endParaRPr lang="es-ES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653573" y="4072160"/>
            <a:ext cx="237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Directores de Programa</a:t>
            </a:r>
            <a:endParaRPr lang="es-ES" sz="1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208235" y="4177497"/>
            <a:ext cx="23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Comité de </a:t>
            </a:r>
          </a:p>
          <a:p>
            <a:pPr algn="ctr"/>
            <a:r>
              <a:rPr lang="es-CO" sz="1400" dirty="0" smtClean="0"/>
              <a:t>Investigaciones</a:t>
            </a:r>
            <a:endParaRPr lang="es-ES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0030305" y="2742514"/>
            <a:ext cx="237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Vicerrectoría Académica</a:t>
            </a:r>
            <a:endParaRPr lang="es-ES" sz="1400" dirty="0"/>
          </a:p>
        </p:txBody>
      </p:sp>
      <p:sp>
        <p:nvSpPr>
          <p:cNvPr id="32" name="Cruz 31"/>
          <p:cNvSpPr/>
          <p:nvPr/>
        </p:nvSpPr>
        <p:spPr>
          <a:xfrm>
            <a:off x="2046477" y="1748389"/>
            <a:ext cx="401119" cy="288032"/>
          </a:xfrm>
          <a:prstGeom prst="plus">
            <a:avLst>
              <a:gd name="adj" fmla="val 375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ruz 32"/>
          <p:cNvSpPr/>
          <p:nvPr/>
        </p:nvSpPr>
        <p:spPr>
          <a:xfrm>
            <a:off x="4446743" y="1703754"/>
            <a:ext cx="401119" cy="288032"/>
          </a:xfrm>
          <a:prstGeom prst="plus">
            <a:avLst>
              <a:gd name="adj" fmla="val 375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doblada hacia arriba 33"/>
          <p:cNvSpPr/>
          <p:nvPr/>
        </p:nvSpPr>
        <p:spPr>
          <a:xfrm rot="10800000" flipH="1">
            <a:off x="7077015" y="2233734"/>
            <a:ext cx="843188" cy="610853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doblada hacia arriba 34"/>
          <p:cNvSpPr/>
          <p:nvPr/>
        </p:nvSpPr>
        <p:spPr>
          <a:xfrm rot="10800000" flipH="1" flipV="1">
            <a:off x="6125921" y="4741605"/>
            <a:ext cx="843188" cy="610853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derecha 35"/>
          <p:cNvSpPr/>
          <p:nvPr/>
        </p:nvSpPr>
        <p:spPr>
          <a:xfrm>
            <a:off x="7892775" y="3630241"/>
            <a:ext cx="369141" cy="30676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oblada hacia arriba 36"/>
          <p:cNvSpPr/>
          <p:nvPr/>
        </p:nvSpPr>
        <p:spPr>
          <a:xfrm rot="10800000" flipH="1" flipV="1">
            <a:off x="10456933" y="3263717"/>
            <a:ext cx="843188" cy="610853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9 Rectángulo redondeado"/>
          <p:cNvSpPr/>
          <p:nvPr/>
        </p:nvSpPr>
        <p:spPr>
          <a:xfrm>
            <a:off x="92742" y="1251867"/>
            <a:ext cx="1759539" cy="150463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0 Rectángulo redondeado"/>
          <p:cNvSpPr/>
          <p:nvPr/>
        </p:nvSpPr>
        <p:spPr>
          <a:xfrm>
            <a:off x="10224672" y="1676382"/>
            <a:ext cx="1920000" cy="150463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41 Rectángulo redondeado"/>
          <p:cNvSpPr/>
          <p:nvPr/>
        </p:nvSpPr>
        <p:spPr>
          <a:xfrm>
            <a:off x="5807968" y="2972526"/>
            <a:ext cx="1920000" cy="150463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2 Rectángulo redondeado"/>
          <p:cNvSpPr/>
          <p:nvPr/>
        </p:nvSpPr>
        <p:spPr>
          <a:xfrm>
            <a:off x="8400256" y="3116541"/>
            <a:ext cx="1920000" cy="15480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3 Rectángulo redondeado"/>
          <p:cNvSpPr/>
          <p:nvPr/>
        </p:nvSpPr>
        <p:spPr>
          <a:xfrm>
            <a:off x="3597298" y="3828447"/>
            <a:ext cx="2114446" cy="1736367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698" y="3999370"/>
            <a:ext cx="968147" cy="10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848467" y="188640"/>
            <a:ext cx="5576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ORIENTACIÓN AL ESTUDIANTE</a:t>
            </a:r>
          </a:p>
        </p:txBody>
      </p:sp>
      <p:sp>
        <p:nvSpPr>
          <p:cNvPr id="5" name="CuadroTexto 15"/>
          <p:cNvSpPr txBox="1"/>
          <p:nvPr/>
        </p:nvSpPr>
        <p:spPr>
          <a:xfrm>
            <a:off x="1" y="117874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estudiante cuenta con dos tipos de orientación para el desarrollo del Proyecto de Grado: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14"/>
          <p:cNvSpPr/>
          <p:nvPr/>
        </p:nvSpPr>
        <p:spPr>
          <a:xfrm>
            <a:off x="291671" y="2117629"/>
            <a:ext cx="1167172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600" dirty="0" smtClean="0"/>
              <a:t>Docente </a:t>
            </a:r>
            <a:r>
              <a:rPr lang="es-CO" sz="2600" dirty="0"/>
              <a:t>líder del Curso Académico de Proyecto de Grado </a:t>
            </a:r>
            <a:r>
              <a:rPr lang="es-CO" sz="2600" dirty="0" smtClean="0"/>
              <a:t>II, </a:t>
            </a:r>
            <a:r>
              <a:rPr lang="es-CO" sz="2600" dirty="0"/>
              <a:t>asignado en horarios de clase del grupo correspondiente matriculado por el estudiante.  Este docente brinda sus asesorías durante el horario de clase</a:t>
            </a:r>
            <a:r>
              <a:rPr lang="es-CO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CO" sz="2600" dirty="0"/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600" dirty="0" smtClean="0"/>
              <a:t>Docente </a:t>
            </a:r>
            <a:r>
              <a:rPr lang="es-CO" sz="2600" dirty="0"/>
              <a:t>Director de Proyecto, el cual es asignado de acuerdo a su experticia en un tema específico y cuenta con 1</a:t>
            </a:r>
            <a:r>
              <a:rPr lang="es-CO" sz="2600" dirty="0" smtClean="0"/>
              <a:t> hora/semana</a:t>
            </a:r>
            <a:r>
              <a:rPr lang="es-CO" sz="2600" dirty="0"/>
              <a:t>, asignada por la Coordinación de Investigaciones</a:t>
            </a:r>
            <a:r>
              <a:rPr lang="es-CO" sz="2600" dirty="0" smtClean="0"/>
              <a:t>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741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875988" y="44624"/>
            <a:ext cx="5692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DOCENTES ASIGNATURA PROYECTO DE GRADO </a:t>
            </a:r>
            <a:r>
              <a:rPr lang="es-CO" sz="2800" b="1" dirty="0" smtClean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I</a:t>
            </a:r>
            <a:endParaRPr lang="es-CO" sz="2800" b="1" dirty="0">
              <a:solidFill>
                <a:schemeClr val="bg1"/>
              </a:solidFill>
              <a:latin typeface="Raleway" panose="020B0003030101060003" pitchFamily="34" charset="0"/>
              <a:cs typeface="Arial" pitchFamily="34" charset="0"/>
            </a:endParaRPr>
          </a:p>
        </p:txBody>
      </p:sp>
      <p:graphicFrame>
        <p:nvGraphicFramePr>
          <p:cNvPr id="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58978"/>
              </p:ext>
            </p:extLst>
          </p:nvPr>
        </p:nvGraphicFramePr>
        <p:xfrm>
          <a:off x="215900" y="1430866"/>
          <a:ext cx="5740400" cy="44129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3500"/>
                <a:gridCol w="1866900"/>
                <a:gridCol w="2540000"/>
              </a:tblGrid>
              <a:tr h="63923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FACULTAD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PROGRAMA ACADÉMICO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DOCENTE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714844">
                <a:tc rowSpan="3"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INGENIERÍAS</a:t>
                      </a:r>
                      <a:endParaRPr lang="es-CO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Ingeniería</a:t>
                      </a:r>
                      <a:r>
                        <a:rPr lang="es-CO" sz="1400" baseline="0" dirty="0" smtClean="0"/>
                        <a:t> Electrónica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aseline="0" dirty="0" smtClean="0"/>
                        <a:t>Ricardo Vicente Jaime Vivas</a:t>
                      </a:r>
                      <a:endParaRPr lang="es-CO" sz="1400" baseline="0" dirty="0" smtClean="0"/>
                    </a:p>
                  </a:txBody>
                  <a:tcPr anchor="ctr"/>
                </a:tc>
              </a:tr>
              <a:tr h="714844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Ingeniería</a:t>
                      </a:r>
                      <a:r>
                        <a:rPr lang="es-CO" sz="1400" baseline="0" dirty="0" smtClean="0"/>
                        <a:t> de Sistemas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aseline="0" dirty="0" smtClean="0"/>
                        <a:t>Ricardo Vicente Jaime Vivas</a:t>
                      </a:r>
                      <a:endParaRPr lang="es-CO" sz="1400" baseline="0" dirty="0" smtClean="0"/>
                    </a:p>
                  </a:txBody>
                  <a:tcPr anchor="ctr"/>
                </a:tc>
              </a:tr>
              <a:tr h="814614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Ingeniería Industrial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aseline="0" dirty="0" smtClean="0"/>
                        <a:t>Katherine Julieth Sierra </a:t>
                      </a:r>
                      <a:r>
                        <a:rPr lang="es-CO" sz="1400" baseline="0" dirty="0" smtClean="0"/>
                        <a:t>Suarez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German Arguello López</a:t>
                      </a:r>
                      <a:endParaRPr lang="es-CO" sz="1400" baseline="0" dirty="0" smtClean="0"/>
                    </a:p>
                  </a:txBody>
                  <a:tcPr anchor="ctr"/>
                </a:tc>
              </a:tr>
              <a:tr h="814614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CIENCIAS SOCIALES Y HUMANAS</a:t>
                      </a:r>
                      <a:endParaRPr lang="es-CO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Psicología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Emily</a:t>
                      </a:r>
                      <a:r>
                        <a:rPr lang="es-CO" sz="1400" baseline="0" dirty="0" smtClean="0"/>
                        <a:t> Carolina González Clemente</a:t>
                      </a:r>
                      <a:endParaRPr lang="es-CO" sz="1400" dirty="0"/>
                    </a:p>
                  </a:txBody>
                  <a:tcPr anchor="ctr"/>
                </a:tc>
              </a:tr>
              <a:tr h="714844">
                <a:tc v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Criminalística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Andrea Fernanda Muñoz Potosí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41406"/>
              </p:ext>
            </p:extLst>
          </p:nvPr>
        </p:nvGraphicFramePr>
        <p:xfrm>
          <a:off x="6299200" y="1427691"/>
          <a:ext cx="5626100" cy="44873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5600"/>
                <a:gridCol w="1536700"/>
                <a:gridCol w="2463800"/>
              </a:tblGrid>
              <a:tr h="58480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FACULTAD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PROGRAMA ACADÉMICO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DOCENTE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658134">
                <a:tc rowSpan="4"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COMUNICACIÓN, ARTES Y DISEÑO</a:t>
                      </a:r>
                      <a:endParaRPr lang="es-CO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Publicidad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Carmenza Báez Solano</a:t>
                      </a:r>
                      <a:endParaRPr lang="es-CO" sz="1400" dirty="0" smtClean="0"/>
                    </a:p>
                  </a:txBody>
                  <a:tcPr anchor="ctr"/>
                </a:tc>
              </a:tr>
              <a:tr h="692463">
                <a:tc v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Diseño Gráfico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Carmenza Báez Solano</a:t>
                      </a:r>
                    </a:p>
                  </a:txBody>
                  <a:tcPr anchor="ctr"/>
                </a:tc>
              </a:tr>
              <a:tr h="577530">
                <a:tc v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Diseño Industrial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Ernesto Vidal Prada</a:t>
                      </a:r>
                    </a:p>
                  </a:txBody>
                  <a:tcPr anchor="ctr"/>
                </a:tc>
              </a:tr>
              <a:tr h="658134">
                <a:tc v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Comunicación Social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Ernesto Vidal Prada</a:t>
                      </a:r>
                    </a:p>
                  </a:txBody>
                  <a:tcPr anchor="ctr"/>
                </a:tc>
              </a:tr>
              <a:tr h="65813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CIENCIAS ADMINISTRATIVAS Y CONTABLES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Administración de Empresas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 smtClean="0"/>
                        <a:t>Youseline</a:t>
                      </a:r>
                      <a:r>
                        <a:rPr lang="es-CO" sz="1400" dirty="0" smtClean="0"/>
                        <a:t> Garavito Hernández</a:t>
                      </a:r>
                    </a:p>
                  </a:txBody>
                  <a:tcPr anchor="ctr"/>
                </a:tc>
              </a:tr>
              <a:tr h="658134">
                <a:tc vMerge="1">
                  <a:txBody>
                    <a:bodyPr/>
                    <a:lstStyle/>
                    <a:p>
                      <a:pPr algn="ctr"/>
                      <a:endParaRPr lang="es-CO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Negocios Internacionales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 smtClean="0"/>
                        <a:t>Maryi</a:t>
                      </a:r>
                      <a:r>
                        <a:rPr lang="es-CO" sz="1400" dirty="0" smtClean="0"/>
                        <a:t> </a:t>
                      </a:r>
                      <a:r>
                        <a:rPr lang="es-CO" sz="1400" dirty="0" err="1" smtClean="0"/>
                        <a:t>Yurani</a:t>
                      </a:r>
                      <a:r>
                        <a:rPr lang="es-CO" sz="1400" dirty="0" smtClean="0"/>
                        <a:t> Olarte Dueñas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875988" y="44624"/>
            <a:ext cx="5764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FUNCIONES DEL DIRECTOR DE PROYECTO DE GRADO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95521247"/>
              </p:ext>
            </p:extLst>
          </p:nvPr>
        </p:nvGraphicFramePr>
        <p:xfrm>
          <a:off x="406400" y="322119"/>
          <a:ext cx="11328400" cy="64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9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5875988" y="44624"/>
            <a:ext cx="5764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ASIGNACIÓN DEL DIRECTOR DE PROYECTO DE GRADO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851" y="1183972"/>
            <a:ext cx="11805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b="1" dirty="0" smtClean="0"/>
              <a:t>REQUISITOS</a:t>
            </a:r>
          </a:p>
          <a:p>
            <a:pPr algn="just"/>
            <a:endParaRPr lang="es-CO" sz="26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sz="2600" dirty="0" smtClean="0"/>
              <a:t>Tener matriculado proyecto de Grado II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CO" sz="26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sz="2600" dirty="0" smtClean="0"/>
              <a:t>Continua con el Director asignado en Proyecto de Grado I. En caso de novedad, el nuevo Director será asignado por el Comité de Investigación del Programa</a:t>
            </a:r>
            <a:r>
              <a:rPr lang="es-ES" sz="2600" dirty="0" smtClean="0"/>
              <a:t>.</a:t>
            </a:r>
            <a:endParaRPr lang="es-ES" sz="2600" dirty="0"/>
          </a:p>
        </p:txBody>
      </p:sp>
      <p:sp>
        <p:nvSpPr>
          <p:cNvPr id="8" name="Rectángulo 7"/>
          <p:cNvSpPr/>
          <p:nvPr/>
        </p:nvSpPr>
        <p:spPr>
          <a:xfrm>
            <a:off x="177800" y="4437112"/>
            <a:ext cx="117093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dirty="0"/>
              <a:t>Se realizarán </a:t>
            </a:r>
            <a:r>
              <a:rPr lang="es-ES" sz="2600" b="1" dirty="0"/>
              <a:t>comités de investigaciones </a:t>
            </a:r>
            <a:r>
              <a:rPr lang="es-ES" sz="2600" dirty="0"/>
              <a:t>una vez cada semana para realizar asignación de </a:t>
            </a:r>
            <a:r>
              <a:rPr lang="es-ES" sz="2600" dirty="0" smtClean="0"/>
              <a:t>Directores </a:t>
            </a:r>
            <a:r>
              <a:rPr lang="es-ES" sz="2600" dirty="0"/>
              <a:t>o trámite de solicitudes especiales.  Este comité esta dirigido por el Director de cada programa,  Docentes de los </a:t>
            </a:r>
            <a:r>
              <a:rPr lang="es-ES" sz="2600" dirty="0" smtClean="0"/>
              <a:t>Grupos </a:t>
            </a:r>
            <a:r>
              <a:rPr lang="es-ES" sz="2600" dirty="0"/>
              <a:t>de </a:t>
            </a:r>
            <a:r>
              <a:rPr lang="es-ES" sz="2600" dirty="0" smtClean="0"/>
              <a:t>Investigación </a:t>
            </a:r>
            <a:r>
              <a:rPr lang="es-ES" sz="2600" dirty="0"/>
              <a:t>y Coordinador de I</a:t>
            </a:r>
            <a:r>
              <a:rPr lang="es-ES" sz="2600" dirty="0" smtClean="0"/>
              <a:t>nvestigaciones</a:t>
            </a:r>
            <a:r>
              <a:rPr lang="es-ES" sz="2600" dirty="0"/>
              <a:t>.</a:t>
            </a:r>
          </a:p>
        </p:txBody>
      </p:sp>
      <p:grpSp>
        <p:nvGrpSpPr>
          <p:cNvPr id="17" name="10 Grupo"/>
          <p:cNvGrpSpPr/>
          <p:nvPr/>
        </p:nvGrpSpPr>
        <p:grpSpPr>
          <a:xfrm>
            <a:off x="10591199" y="1108504"/>
            <a:ext cx="1296000" cy="1110162"/>
            <a:chOff x="9840416" y="27272"/>
            <a:chExt cx="1822560" cy="1592594"/>
          </a:xfrm>
        </p:grpSpPr>
        <p:sp>
          <p:nvSpPr>
            <p:cNvPr id="18" name="Rectángulo redondeado 5"/>
            <p:cNvSpPr/>
            <p:nvPr/>
          </p:nvSpPr>
          <p:spPr>
            <a:xfrm>
              <a:off x="9840416" y="75776"/>
              <a:ext cx="1822560" cy="144016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"/>
            <p:cNvSpPr txBox="1"/>
            <p:nvPr/>
          </p:nvSpPr>
          <p:spPr>
            <a:xfrm>
              <a:off x="9840416" y="1001733"/>
              <a:ext cx="1822560" cy="61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dirty="0" smtClean="0"/>
                <a:t>Directores de Proyecto</a:t>
              </a:r>
              <a:endParaRPr lang="es-ES" sz="1100" dirty="0"/>
            </a:p>
          </p:txBody>
        </p:sp>
        <p:grpSp>
          <p:nvGrpSpPr>
            <p:cNvPr id="20" name="Grupo 2"/>
            <p:cNvGrpSpPr/>
            <p:nvPr/>
          </p:nvGrpSpPr>
          <p:grpSpPr>
            <a:xfrm>
              <a:off x="10023029" y="27272"/>
              <a:ext cx="1361385" cy="1104030"/>
              <a:chOff x="1575992" y="1478068"/>
              <a:chExt cx="1021039" cy="1104030"/>
            </a:xfrm>
          </p:grpSpPr>
          <p:pic>
            <p:nvPicPr>
              <p:cNvPr id="21" name="Imagen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75992" y="1478068"/>
                <a:ext cx="547736" cy="1104030"/>
              </a:xfrm>
              <a:prstGeom prst="rect">
                <a:avLst/>
              </a:prstGeom>
            </p:spPr>
          </p:pic>
          <p:pic>
            <p:nvPicPr>
              <p:cNvPr id="22" name="Imagen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2915" y="1556792"/>
                <a:ext cx="484116" cy="9604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1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924600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ORIENTACIÓN TEMÁTICA</a:t>
            </a:r>
          </a:p>
        </p:txBody>
      </p:sp>
      <p:grpSp>
        <p:nvGrpSpPr>
          <p:cNvPr id="5" name="10 Grupo"/>
          <p:cNvGrpSpPr/>
          <p:nvPr/>
        </p:nvGrpSpPr>
        <p:grpSpPr>
          <a:xfrm>
            <a:off x="7027840" y="1439800"/>
            <a:ext cx="2380528" cy="1990344"/>
            <a:chOff x="8262549" y="1695829"/>
            <a:chExt cx="1822560" cy="1512341"/>
          </a:xfrm>
        </p:grpSpPr>
        <p:sp>
          <p:nvSpPr>
            <p:cNvPr id="7" name="Rectángulo redondeado 6"/>
            <p:cNvSpPr/>
            <p:nvPr/>
          </p:nvSpPr>
          <p:spPr>
            <a:xfrm>
              <a:off x="8262549" y="1744333"/>
              <a:ext cx="1822560" cy="144016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8262549" y="2670290"/>
              <a:ext cx="1822560" cy="53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 smtClean="0">
                  <a:solidFill>
                    <a:schemeClr val="bg1"/>
                  </a:solidFill>
                </a:rPr>
                <a:t>DIRECTORES DE PROYECTO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8445162" y="1695829"/>
              <a:ext cx="1361385" cy="1104030"/>
              <a:chOff x="1575992" y="1478068"/>
              <a:chExt cx="1021039" cy="1104030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75992" y="1478068"/>
                <a:ext cx="547736" cy="1104030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2915" y="1556792"/>
                <a:ext cx="484116" cy="960425"/>
              </a:xfrm>
              <a:prstGeom prst="rect">
                <a:avLst/>
              </a:prstGeom>
            </p:spPr>
          </p:pic>
        </p:grpSp>
      </p:grpSp>
      <p:sp>
        <p:nvSpPr>
          <p:cNvPr id="14" name="CuadroTexto 13"/>
          <p:cNvSpPr txBox="1"/>
          <p:nvPr/>
        </p:nvSpPr>
        <p:spPr>
          <a:xfrm>
            <a:off x="465090" y="1744334"/>
            <a:ext cx="342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Proyecto de Grado </a:t>
            </a:r>
            <a:r>
              <a:rPr lang="es-CO" sz="2400" b="1" dirty="0" smtClean="0"/>
              <a:t>I:</a:t>
            </a:r>
            <a:endParaRPr lang="es-CO" sz="2400" b="1" dirty="0" smtClean="0"/>
          </a:p>
          <a:p>
            <a:pPr algn="ctr"/>
            <a:r>
              <a:rPr lang="es-CO" sz="2400" dirty="0"/>
              <a:t>Orientación </a:t>
            </a:r>
            <a:r>
              <a:rPr lang="es-CO" sz="2400" dirty="0" smtClean="0"/>
              <a:t>Temática</a:t>
            </a:r>
            <a:endParaRPr lang="es-E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940300" y="3691578"/>
            <a:ext cx="7012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1</a:t>
            </a:r>
            <a:r>
              <a:rPr lang="es-CO" sz="3200" dirty="0" smtClean="0"/>
              <a:t> Hora de Acompañamiento Presencial Semanal, una vez sea designado.</a:t>
            </a:r>
            <a:endParaRPr lang="es-ES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" y="2870526"/>
            <a:ext cx="3162300" cy="210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3 Rectángulo redondeado"/>
          <p:cNvSpPr/>
          <p:nvPr/>
        </p:nvSpPr>
        <p:spPr>
          <a:xfrm>
            <a:off x="228601" y="1549400"/>
            <a:ext cx="3675752" cy="4427099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2 Flecha derecha"/>
          <p:cNvSpPr/>
          <p:nvPr/>
        </p:nvSpPr>
        <p:spPr>
          <a:xfrm>
            <a:off x="4229100" y="3791493"/>
            <a:ext cx="711200" cy="8773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8643</TotalTime>
  <Words>917</Words>
  <Application>Microsoft Office PowerPoint</Application>
  <PresentationFormat>Panorámica</PresentationFormat>
  <Paragraphs>184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Raleway</vt:lpstr>
      <vt:lpstr>Wingdings</vt:lpstr>
      <vt:lpstr>Tema de Office</vt:lpstr>
      <vt:lpstr>2_Simple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Family</dc:creator>
  <cp:lastModifiedBy>USUARIO</cp:lastModifiedBy>
  <cp:revision>1217</cp:revision>
  <dcterms:created xsi:type="dcterms:W3CDTF">2011-04-08T03:22:23Z</dcterms:created>
  <dcterms:modified xsi:type="dcterms:W3CDTF">2018-03-12T22:27:13Z</dcterms:modified>
</cp:coreProperties>
</file>